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xml" ContentType="application/vnd.openxmlformats-officedocument.presentationml.tags+xml"/>
  <Override PartName="/ppt/notesSlides/notesSlide21.xml" ContentType="application/vnd.openxmlformats-officedocument.presentationml.notesSlide+xml"/>
  <Override PartName="/ppt/tags/tag2.xml" ContentType="application/vnd.openxmlformats-officedocument.presentationml.tags+xml"/>
  <Override PartName="/ppt/notesSlides/notesSlide22.xml" ContentType="application/vnd.openxmlformats-officedocument.presentationml.notesSlide+xml"/>
  <Override PartName="/ppt/tags/tag3.xml" ContentType="application/vnd.openxmlformats-officedocument.presentationml.tags+xml"/>
  <Override PartName="/ppt/notesSlides/notesSlide23.xml" ContentType="application/vnd.openxmlformats-officedocument.presentationml.notesSlide+xml"/>
  <Override PartName="/ppt/tags/tag4.xml" ContentType="application/vnd.openxmlformats-officedocument.presentationml.tags+xml"/>
  <Override PartName="/ppt/notesSlides/notesSlide24.xml" ContentType="application/vnd.openxmlformats-officedocument.presentationml.notesSlide+xml"/>
  <Override PartName="/ppt/tags/tag5.xml" ContentType="application/vnd.openxmlformats-officedocument.presentationml.tags+xml"/>
  <Override PartName="/ppt/notesSlides/notesSlide25.xml" ContentType="application/vnd.openxmlformats-officedocument.presentationml.notesSlide+xml"/>
  <Override PartName="/ppt/tags/tag6.xml" ContentType="application/vnd.openxmlformats-officedocument.presentationml.tags+xml"/>
  <Override PartName="/ppt/notesSlides/notesSlide26.xml" ContentType="application/vnd.openxmlformats-officedocument.presentationml.notesSlide+xml"/>
  <Override PartName="/ppt/tags/tag7.xml" ContentType="application/vnd.openxmlformats-officedocument.presentationml.tags+xml"/>
  <Override PartName="/ppt/notesSlides/notesSlide27.xml" ContentType="application/vnd.openxmlformats-officedocument.presentationml.notesSlide+xml"/>
  <Override PartName="/ppt/tags/tag8.xml" ContentType="application/vnd.openxmlformats-officedocument.presentationml.tags+xml"/>
  <Override PartName="/ppt/notesSlides/notesSlide28.xml" ContentType="application/vnd.openxmlformats-officedocument.presentationml.notesSlide+xml"/>
  <Override PartName="/ppt/tags/tag9.xml" ContentType="application/vnd.openxmlformats-officedocument.presentationml.tags+xml"/>
  <Override PartName="/ppt/notesSlides/notesSlide29.xml" ContentType="application/vnd.openxmlformats-officedocument.presentationml.notesSlide+xml"/>
  <Override PartName="/ppt/tags/tag10.xml" ContentType="application/vnd.openxmlformats-officedocument.presentationml.tags+xml"/>
  <Override PartName="/ppt/notesSlides/notesSlide30.xml" ContentType="application/vnd.openxmlformats-officedocument.presentationml.notesSlide+xml"/>
  <Override PartName="/ppt/tags/tag11.xml" ContentType="application/vnd.openxmlformats-officedocument.presentationml.tags+xml"/>
  <Override PartName="/ppt/notesSlides/notesSlide31.xml" ContentType="application/vnd.openxmlformats-officedocument.presentationml.notesSlide+xml"/>
  <Override PartName="/ppt/tags/tag12.xml" ContentType="application/vnd.openxmlformats-officedocument.presentationml.tags+xml"/>
  <Override PartName="/ppt/notesSlides/notesSlide3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tags/tag13.xml" ContentType="application/vnd.openxmlformats-officedocument.presentationml.tags+xml"/>
  <Override PartName="/ppt/notesSlides/notesSlide33.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tags/tag14.xml" ContentType="application/vnd.openxmlformats-officedocument.presentationml.tags+xml"/>
  <Override PartName="/ppt/notesSlides/notesSlide34.xml" ContentType="application/vnd.openxmlformats-officedocument.presentationml.notesSlide+xml"/>
  <Override PartName="/ppt/tags/tag15.xml" ContentType="application/vnd.openxmlformats-officedocument.presentationml.tags+xml"/>
  <Override PartName="/ppt/notesSlides/notesSlide35.xml" ContentType="application/vnd.openxmlformats-officedocument.presentationml.notesSlide+xml"/>
  <Override PartName="/ppt/tags/tag16.xml" ContentType="application/vnd.openxmlformats-officedocument.presentationml.tags+xml"/>
  <Override PartName="/ppt/notesSlides/notesSlide36.xml" ContentType="application/vnd.openxmlformats-officedocument.presentationml.notesSlide+xml"/>
  <Override PartName="/ppt/tags/tag17.xml" ContentType="application/vnd.openxmlformats-officedocument.presentationml.tag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62"/>
  </p:notesMasterIdLst>
  <p:handoutMasterIdLst>
    <p:handoutMasterId r:id="rId63"/>
  </p:handoutMasterIdLst>
  <p:sldIdLst>
    <p:sldId id="256" r:id="rId2"/>
    <p:sldId id="278" r:id="rId3"/>
    <p:sldId id="331" r:id="rId4"/>
    <p:sldId id="273" r:id="rId5"/>
    <p:sldId id="322" r:id="rId6"/>
    <p:sldId id="323" r:id="rId7"/>
    <p:sldId id="324" r:id="rId8"/>
    <p:sldId id="326" r:id="rId9"/>
    <p:sldId id="332" r:id="rId10"/>
    <p:sldId id="333" r:id="rId11"/>
    <p:sldId id="287" r:id="rId12"/>
    <p:sldId id="334" r:id="rId13"/>
    <p:sldId id="335" r:id="rId14"/>
    <p:sldId id="336" r:id="rId15"/>
    <p:sldId id="337" r:id="rId16"/>
    <p:sldId id="338" r:id="rId17"/>
    <p:sldId id="339" r:id="rId18"/>
    <p:sldId id="340" r:id="rId19"/>
    <p:sldId id="341" r:id="rId20"/>
    <p:sldId id="342" r:id="rId21"/>
    <p:sldId id="343" r:id="rId22"/>
    <p:sldId id="344" r:id="rId23"/>
    <p:sldId id="345" r:id="rId24"/>
    <p:sldId id="346" r:id="rId25"/>
    <p:sldId id="347" r:id="rId26"/>
    <p:sldId id="348" r:id="rId27"/>
    <p:sldId id="349" r:id="rId28"/>
    <p:sldId id="383" r:id="rId29"/>
    <p:sldId id="384" r:id="rId30"/>
    <p:sldId id="350" r:id="rId31"/>
    <p:sldId id="351" r:id="rId32"/>
    <p:sldId id="352" r:id="rId33"/>
    <p:sldId id="353" r:id="rId34"/>
    <p:sldId id="354" r:id="rId35"/>
    <p:sldId id="298" r:id="rId36"/>
    <p:sldId id="299" r:id="rId37"/>
    <p:sldId id="381" r:id="rId38"/>
    <p:sldId id="355" r:id="rId39"/>
    <p:sldId id="356" r:id="rId40"/>
    <p:sldId id="357" r:id="rId41"/>
    <p:sldId id="358" r:id="rId42"/>
    <p:sldId id="359" r:id="rId43"/>
    <p:sldId id="360" r:id="rId44"/>
    <p:sldId id="361" r:id="rId45"/>
    <p:sldId id="382" r:id="rId46"/>
    <p:sldId id="363" r:id="rId47"/>
    <p:sldId id="364" r:id="rId48"/>
    <p:sldId id="365" r:id="rId49"/>
    <p:sldId id="366" r:id="rId50"/>
    <p:sldId id="367" r:id="rId51"/>
    <p:sldId id="368" r:id="rId52"/>
    <p:sldId id="369" r:id="rId53"/>
    <p:sldId id="370" r:id="rId54"/>
    <p:sldId id="371" r:id="rId55"/>
    <p:sldId id="372" r:id="rId56"/>
    <p:sldId id="373" r:id="rId57"/>
    <p:sldId id="377" r:id="rId58"/>
    <p:sldId id="378" r:id="rId59"/>
    <p:sldId id="379" r:id="rId60"/>
    <p:sldId id="380" r:id="rId6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46D1184-6D52-483B-B88E-52E4D9F6A026}">
          <p14:sldIdLst>
            <p14:sldId id="256"/>
            <p14:sldId id="278"/>
            <p14:sldId id="331"/>
            <p14:sldId id="273"/>
            <p14:sldId id="322"/>
            <p14:sldId id="323"/>
            <p14:sldId id="324"/>
            <p14:sldId id="326"/>
            <p14:sldId id="332"/>
            <p14:sldId id="333"/>
            <p14:sldId id="287"/>
            <p14:sldId id="334"/>
            <p14:sldId id="335"/>
            <p14:sldId id="336"/>
            <p14:sldId id="337"/>
            <p14:sldId id="338"/>
            <p14:sldId id="339"/>
            <p14:sldId id="340"/>
            <p14:sldId id="341"/>
            <p14:sldId id="342"/>
            <p14:sldId id="343"/>
            <p14:sldId id="344"/>
            <p14:sldId id="345"/>
            <p14:sldId id="346"/>
            <p14:sldId id="347"/>
            <p14:sldId id="348"/>
            <p14:sldId id="349"/>
          </p14:sldIdLst>
        </p14:section>
        <p14:section name="Untitled Section" id="{F71F995E-66FF-4EFA-89E6-B3ADD7B370AD}">
          <p14:sldIdLst>
            <p14:sldId id="383"/>
            <p14:sldId id="384"/>
            <p14:sldId id="350"/>
            <p14:sldId id="351"/>
            <p14:sldId id="352"/>
            <p14:sldId id="353"/>
            <p14:sldId id="354"/>
            <p14:sldId id="298"/>
            <p14:sldId id="299"/>
            <p14:sldId id="381"/>
            <p14:sldId id="355"/>
            <p14:sldId id="356"/>
            <p14:sldId id="357"/>
            <p14:sldId id="358"/>
            <p14:sldId id="359"/>
            <p14:sldId id="360"/>
            <p14:sldId id="361"/>
            <p14:sldId id="382"/>
            <p14:sldId id="363"/>
            <p14:sldId id="364"/>
            <p14:sldId id="365"/>
            <p14:sldId id="366"/>
            <p14:sldId id="367"/>
            <p14:sldId id="368"/>
            <p14:sldId id="369"/>
            <p14:sldId id="370"/>
            <p14:sldId id="371"/>
            <p14:sldId id="372"/>
            <p14:sldId id="373"/>
            <p14:sldId id="377"/>
            <p14:sldId id="378"/>
            <p14:sldId id="379"/>
            <p14:sldId id="38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14E"/>
    <a:srgbClr val="EC9B50"/>
    <a:srgbClr val="DAD0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660"/>
  </p:normalViewPr>
  <p:slideViewPr>
    <p:cSldViewPr>
      <p:cViewPr varScale="1">
        <p:scale>
          <a:sx n="136" d="100"/>
          <a:sy n="136" d="100"/>
        </p:scale>
        <p:origin x="41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517" b="1" i="0" u="none" strike="noStrike" baseline="0">
                <a:solidFill>
                  <a:srgbClr val="000000"/>
                </a:solidFill>
                <a:latin typeface="Arial"/>
                <a:ea typeface="Arial"/>
                <a:cs typeface="Arial"/>
              </a:defRPr>
            </a:pPr>
            <a:r>
              <a:rPr lang="en-US"/>
              <a:t>New Treatment Results</a:t>
            </a:r>
          </a:p>
        </c:rich>
      </c:tx>
      <c:layout>
        <c:manualLayout>
          <c:xMode val="edge"/>
          <c:yMode val="edge"/>
          <c:x val="0.34078212290502791"/>
          <c:y val="1.824817518248175E-2"/>
        </c:manualLayout>
      </c:layout>
      <c:overlay val="0"/>
      <c:spPr>
        <a:noFill/>
        <a:ln w="34241">
          <a:noFill/>
        </a:ln>
      </c:spPr>
    </c:title>
    <c:autoTitleDeleted val="0"/>
    <c:plotArea>
      <c:layout>
        <c:manualLayout>
          <c:layoutTarget val="inner"/>
          <c:xMode val="edge"/>
          <c:yMode val="edge"/>
          <c:x val="0.1266294227188082"/>
          <c:y val="0.22262773722627738"/>
          <c:w val="0.85661080074487894"/>
          <c:h val="0.48175182481751827"/>
        </c:manualLayout>
      </c:layout>
      <c:barChart>
        <c:barDir val="col"/>
        <c:grouping val="clustered"/>
        <c:varyColors val="0"/>
        <c:ser>
          <c:idx val="0"/>
          <c:order val="0"/>
          <c:spPr>
            <a:solidFill>
              <a:srgbClr val="9999FF"/>
            </a:solidFill>
            <a:ln w="17121">
              <a:solidFill>
                <a:srgbClr val="000000"/>
              </a:solidFill>
              <a:prstDash val="solid"/>
            </a:ln>
          </c:spPr>
          <c:invertIfNegative val="0"/>
          <c:cat>
            <c:strRef>
              <c:f>Figures!$B$2:$F$2</c:f>
              <c:strCache>
                <c:ptCount val="5"/>
                <c:pt idx="0">
                  <c:v>Disabled</c:v>
                </c:pt>
                <c:pt idx="1">
                  <c:v>Non-Disabled</c:v>
                </c:pt>
                <c:pt idx="3">
                  <c:v>Disabled  "Few Quotes"</c:v>
                </c:pt>
                <c:pt idx="4">
                  <c:v>Non-Disabled  "Few Quotes"</c:v>
                </c:pt>
              </c:strCache>
            </c:strRef>
          </c:cat>
          <c:val>
            <c:numRef>
              <c:f>Figures!$B$3:$F$3</c:f>
              <c:numCache>
                <c:formatCode>General</c:formatCode>
                <c:ptCount val="5"/>
                <c:pt idx="0">
                  <c:v>595</c:v>
                </c:pt>
                <c:pt idx="1">
                  <c:v>500</c:v>
                </c:pt>
                <c:pt idx="3">
                  <c:v>0</c:v>
                </c:pt>
                <c:pt idx="4">
                  <c:v>0</c:v>
                </c:pt>
              </c:numCache>
            </c:numRef>
          </c:val>
          <c:extLst>
            <c:ext xmlns:c16="http://schemas.microsoft.com/office/drawing/2014/chart" uri="{C3380CC4-5D6E-409C-BE32-E72D297353CC}">
              <c16:uniqueId val="{00000000-7613-41D4-8512-DD4400A87F17}"/>
            </c:ext>
          </c:extLst>
        </c:ser>
        <c:dLbls>
          <c:showLegendKey val="0"/>
          <c:showVal val="0"/>
          <c:showCatName val="0"/>
          <c:showSerName val="0"/>
          <c:showPercent val="0"/>
          <c:showBubbleSize val="0"/>
        </c:dLbls>
        <c:gapWidth val="150"/>
        <c:axId val="371169720"/>
        <c:axId val="551866216"/>
      </c:barChart>
      <c:catAx>
        <c:axId val="371169720"/>
        <c:scaling>
          <c:orientation val="minMax"/>
        </c:scaling>
        <c:delete val="0"/>
        <c:axPos val="b"/>
        <c:title>
          <c:tx>
            <c:rich>
              <a:bodyPr/>
              <a:lstStyle/>
              <a:p>
                <a:pPr>
                  <a:defRPr sz="1281" b="1" i="0" u="none" strike="noStrike" baseline="0">
                    <a:solidFill>
                      <a:srgbClr val="000000"/>
                    </a:solidFill>
                    <a:latin typeface="Arial"/>
                    <a:ea typeface="Arial"/>
                    <a:cs typeface="Arial"/>
                  </a:defRPr>
                </a:pPr>
                <a:r>
                  <a:rPr lang="en-US"/>
                  <a:t>Group Type</a:t>
                </a:r>
              </a:p>
            </c:rich>
          </c:tx>
          <c:layout>
            <c:manualLayout>
              <c:xMode val="edge"/>
              <c:yMode val="edge"/>
              <c:x val="0.48044692737430167"/>
              <c:y val="0.87591240875912413"/>
            </c:manualLayout>
          </c:layout>
          <c:overlay val="0"/>
          <c:spPr>
            <a:noFill/>
            <a:ln w="34241">
              <a:noFill/>
            </a:ln>
          </c:spPr>
        </c:title>
        <c:numFmt formatCode="General" sourceLinked="1"/>
        <c:majorTickMark val="out"/>
        <c:minorTickMark val="none"/>
        <c:tickLblPos val="nextTo"/>
        <c:spPr>
          <a:ln w="4280">
            <a:solidFill>
              <a:srgbClr val="000000"/>
            </a:solidFill>
            <a:prstDash val="solid"/>
          </a:ln>
        </c:spPr>
        <c:txPr>
          <a:bodyPr rot="0" vert="horz"/>
          <a:lstStyle/>
          <a:p>
            <a:pPr>
              <a:defRPr sz="1281" b="0" i="0" u="none" strike="noStrike" baseline="0">
                <a:solidFill>
                  <a:srgbClr val="000000"/>
                </a:solidFill>
                <a:latin typeface="Arial"/>
                <a:ea typeface="Arial"/>
                <a:cs typeface="Arial"/>
              </a:defRPr>
            </a:pPr>
            <a:endParaRPr lang="en-US"/>
          </a:p>
        </c:txPr>
        <c:crossAx val="551866216"/>
        <c:crosses val="autoZero"/>
        <c:auto val="1"/>
        <c:lblAlgn val="ctr"/>
        <c:lblOffset val="100"/>
        <c:tickLblSkip val="1"/>
        <c:tickMarkSkip val="1"/>
        <c:noMultiLvlLbl val="0"/>
      </c:catAx>
      <c:valAx>
        <c:axId val="551866216"/>
        <c:scaling>
          <c:orientation val="minMax"/>
        </c:scaling>
        <c:delete val="0"/>
        <c:axPos val="l"/>
        <c:majorGridlines>
          <c:spPr>
            <a:ln w="4280">
              <a:solidFill>
                <a:srgbClr val="000000"/>
              </a:solidFill>
              <a:prstDash val="solid"/>
            </a:ln>
          </c:spPr>
        </c:majorGridlines>
        <c:title>
          <c:tx>
            <c:rich>
              <a:bodyPr/>
              <a:lstStyle/>
              <a:p>
                <a:pPr>
                  <a:defRPr sz="1281" b="1" i="0" u="none" strike="noStrike" baseline="0">
                    <a:solidFill>
                      <a:srgbClr val="000000"/>
                    </a:solidFill>
                    <a:latin typeface="Arial"/>
                    <a:ea typeface="Arial"/>
                    <a:cs typeface="Arial"/>
                  </a:defRPr>
                </a:pPr>
                <a:r>
                  <a:rPr lang="en-US"/>
                  <a:t>Dollars</a:t>
                </a:r>
              </a:p>
            </c:rich>
          </c:tx>
          <c:layout>
            <c:manualLayout>
              <c:xMode val="edge"/>
              <c:yMode val="edge"/>
              <c:x val="2.0484171322160148E-2"/>
              <c:y val="0.37226277372262773"/>
            </c:manualLayout>
          </c:layout>
          <c:overlay val="0"/>
          <c:spPr>
            <a:noFill/>
            <a:ln w="34241">
              <a:noFill/>
            </a:ln>
          </c:spPr>
        </c:title>
        <c:numFmt formatCode="General" sourceLinked="1"/>
        <c:majorTickMark val="out"/>
        <c:minorTickMark val="none"/>
        <c:tickLblPos val="nextTo"/>
        <c:spPr>
          <a:ln w="4280">
            <a:solidFill>
              <a:srgbClr val="000000"/>
            </a:solidFill>
            <a:prstDash val="solid"/>
          </a:ln>
        </c:spPr>
        <c:txPr>
          <a:bodyPr rot="0" vert="horz"/>
          <a:lstStyle/>
          <a:p>
            <a:pPr>
              <a:defRPr sz="1281" b="0" i="0" u="none" strike="noStrike" baseline="0">
                <a:solidFill>
                  <a:srgbClr val="000000"/>
                </a:solidFill>
                <a:latin typeface="Arial"/>
                <a:ea typeface="Arial"/>
                <a:cs typeface="Arial"/>
              </a:defRPr>
            </a:pPr>
            <a:endParaRPr lang="en-US"/>
          </a:p>
        </c:txPr>
        <c:crossAx val="371169720"/>
        <c:crosses val="autoZero"/>
        <c:crossBetween val="between"/>
      </c:valAx>
      <c:spPr>
        <a:solidFill>
          <a:srgbClr val="C0C0C0"/>
        </a:solidFill>
        <a:ln w="17121">
          <a:solidFill>
            <a:srgbClr val="808080"/>
          </a:solidFill>
          <a:prstDash val="solid"/>
        </a:ln>
      </c:spPr>
    </c:plotArea>
    <c:plotVisOnly val="1"/>
    <c:dispBlanksAs val="gap"/>
    <c:showDLblsOverMax val="0"/>
  </c:chart>
  <c:spPr>
    <a:solidFill>
      <a:srgbClr val="FFFFFF"/>
    </a:solidFill>
    <a:ln w="4280">
      <a:solidFill>
        <a:srgbClr val="000000"/>
      </a:solidFill>
      <a:prstDash val="solid"/>
    </a:ln>
  </c:spPr>
  <c:txPr>
    <a:bodyPr/>
    <a:lstStyle/>
    <a:p>
      <a:pPr>
        <a:defRPr sz="1281"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543" b="1" i="0" u="none" strike="noStrike" baseline="0">
                <a:solidFill>
                  <a:srgbClr val="000000"/>
                </a:solidFill>
                <a:latin typeface="Arial"/>
                <a:ea typeface="Arial"/>
                <a:cs typeface="Arial"/>
              </a:defRPr>
            </a:pPr>
            <a:r>
              <a:rPr lang="en-US"/>
              <a:t>New Treatment Results</a:t>
            </a:r>
          </a:p>
        </c:rich>
      </c:tx>
      <c:layout>
        <c:manualLayout>
          <c:xMode val="edge"/>
          <c:yMode val="edge"/>
          <c:x val="0.33462282398452609"/>
          <c:y val="1.8518518518518517E-2"/>
        </c:manualLayout>
      </c:layout>
      <c:overlay val="0"/>
      <c:spPr>
        <a:noFill/>
        <a:ln w="34834">
          <a:noFill/>
        </a:ln>
      </c:spPr>
    </c:title>
    <c:autoTitleDeleted val="0"/>
    <c:plotArea>
      <c:layout>
        <c:manualLayout>
          <c:layoutTarget val="inner"/>
          <c:xMode val="edge"/>
          <c:yMode val="edge"/>
          <c:x val="0.12959381044487428"/>
          <c:y val="0.22592592592592592"/>
          <c:w val="0.85299806576402326"/>
          <c:h val="0.48518518518518516"/>
        </c:manualLayout>
      </c:layout>
      <c:barChart>
        <c:barDir val="col"/>
        <c:grouping val="clustered"/>
        <c:varyColors val="0"/>
        <c:ser>
          <c:idx val="0"/>
          <c:order val="0"/>
          <c:spPr>
            <a:solidFill>
              <a:srgbClr val="9999FF"/>
            </a:solidFill>
            <a:ln w="17417">
              <a:solidFill>
                <a:srgbClr val="000000"/>
              </a:solidFill>
              <a:prstDash val="solid"/>
            </a:ln>
          </c:spPr>
          <c:invertIfNegative val="0"/>
          <c:cat>
            <c:strRef>
              <c:f>Figures!$B$2:$F$2</c:f>
              <c:strCache>
                <c:ptCount val="5"/>
                <c:pt idx="0">
                  <c:v>Disabled</c:v>
                </c:pt>
                <c:pt idx="1">
                  <c:v>Non-Disabled</c:v>
                </c:pt>
                <c:pt idx="3">
                  <c:v>Disabled  "Few Quotes"</c:v>
                </c:pt>
                <c:pt idx="4">
                  <c:v>Non-Disabled  "Few Quotes"</c:v>
                </c:pt>
              </c:strCache>
            </c:strRef>
          </c:cat>
          <c:val>
            <c:numRef>
              <c:f>Figures!$B$3:$F$3</c:f>
              <c:numCache>
                <c:formatCode>General</c:formatCode>
                <c:ptCount val="5"/>
                <c:pt idx="0">
                  <c:v>595</c:v>
                </c:pt>
                <c:pt idx="1">
                  <c:v>500</c:v>
                </c:pt>
                <c:pt idx="3">
                  <c:v>488</c:v>
                </c:pt>
                <c:pt idx="4">
                  <c:v>498</c:v>
                </c:pt>
              </c:numCache>
            </c:numRef>
          </c:val>
          <c:extLst>
            <c:ext xmlns:c16="http://schemas.microsoft.com/office/drawing/2014/chart" uri="{C3380CC4-5D6E-409C-BE32-E72D297353CC}">
              <c16:uniqueId val="{00000000-EB99-4BD2-8362-E42A1CF403E7}"/>
            </c:ext>
          </c:extLst>
        </c:ser>
        <c:dLbls>
          <c:showLegendKey val="0"/>
          <c:showVal val="0"/>
          <c:showCatName val="0"/>
          <c:showSerName val="0"/>
          <c:showPercent val="0"/>
          <c:showBubbleSize val="0"/>
        </c:dLbls>
        <c:gapWidth val="150"/>
        <c:axId val="551874056"/>
        <c:axId val="551864256"/>
      </c:barChart>
      <c:catAx>
        <c:axId val="551874056"/>
        <c:scaling>
          <c:orientation val="minMax"/>
        </c:scaling>
        <c:delete val="0"/>
        <c:axPos val="b"/>
        <c:title>
          <c:tx>
            <c:rich>
              <a:bodyPr/>
              <a:lstStyle/>
              <a:p>
                <a:pPr>
                  <a:defRPr sz="1269" b="1" i="0" u="none" strike="noStrike" baseline="0">
                    <a:solidFill>
                      <a:srgbClr val="000000"/>
                    </a:solidFill>
                    <a:latin typeface="Arial"/>
                    <a:ea typeface="Arial"/>
                    <a:cs typeface="Arial"/>
                  </a:defRPr>
                </a:pPr>
                <a:r>
                  <a:rPr lang="en-US"/>
                  <a:t>Group Type</a:t>
                </a:r>
              </a:p>
            </c:rich>
          </c:tx>
          <c:layout>
            <c:manualLayout>
              <c:xMode val="edge"/>
              <c:yMode val="edge"/>
              <c:x val="0.4874274661508704"/>
              <c:y val="0.87777777777777777"/>
            </c:manualLayout>
          </c:layout>
          <c:overlay val="0"/>
          <c:spPr>
            <a:noFill/>
            <a:ln w="34834">
              <a:noFill/>
            </a:ln>
          </c:spPr>
        </c:title>
        <c:numFmt formatCode="General" sourceLinked="1"/>
        <c:majorTickMark val="out"/>
        <c:minorTickMark val="none"/>
        <c:tickLblPos val="nextTo"/>
        <c:spPr>
          <a:ln w="4354">
            <a:solidFill>
              <a:srgbClr val="000000"/>
            </a:solidFill>
            <a:prstDash val="solid"/>
          </a:ln>
        </c:spPr>
        <c:txPr>
          <a:bodyPr rot="0" vert="horz"/>
          <a:lstStyle/>
          <a:p>
            <a:pPr>
              <a:defRPr sz="1269" b="0" i="0" u="none" strike="noStrike" baseline="0">
                <a:solidFill>
                  <a:srgbClr val="000000"/>
                </a:solidFill>
                <a:latin typeface="Arial"/>
                <a:ea typeface="Arial"/>
                <a:cs typeface="Arial"/>
              </a:defRPr>
            </a:pPr>
            <a:endParaRPr lang="en-US"/>
          </a:p>
        </c:txPr>
        <c:crossAx val="551864256"/>
        <c:crosses val="autoZero"/>
        <c:auto val="1"/>
        <c:lblAlgn val="ctr"/>
        <c:lblOffset val="100"/>
        <c:tickLblSkip val="1"/>
        <c:tickMarkSkip val="1"/>
        <c:noMultiLvlLbl val="0"/>
      </c:catAx>
      <c:valAx>
        <c:axId val="551864256"/>
        <c:scaling>
          <c:orientation val="minMax"/>
        </c:scaling>
        <c:delete val="0"/>
        <c:axPos val="l"/>
        <c:majorGridlines>
          <c:spPr>
            <a:ln w="4354">
              <a:solidFill>
                <a:srgbClr val="000000"/>
              </a:solidFill>
              <a:prstDash val="solid"/>
            </a:ln>
          </c:spPr>
        </c:majorGridlines>
        <c:title>
          <c:tx>
            <c:rich>
              <a:bodyPr/>
              <a:lstStyle/>
              <a:p>
                <a:pPr>
                  <a:defRPr sz="1269" b="1" i="0" u="none" strike="noStrike" baseline="0">
                    <a:solidFill>
                      <a:srgbClr val="000000"/>
                    </a:solidFill>
                    <a:latin typeface="Arial"/>
                    <a:ea typeface="Arial"/>
                    <a:cs typeface="Arial"/>
                  </a:defRPr>
                </a:pPr>
                <a:r>
                  <a:rPr lang="en-US"/>
                  <a:t>Dollars</a:t>
                </a:r>
              </a:p>
            </c:rich>
          </c:tx>
          <c:layout>
            <c:manualLayout>
              <c:xMode val="edge"/>
              <c:yMode val="edge"/>
              <c:x val="2.1276595744680851E-2"/>
              <c:y val="0.38148148148148148"/>
            </c:manualLayout>
          </c:layout>
          <c:overlay val="0"/>
          <c:spPr>
            <a:noFill/>
            <a:ln w="34834">
              <a:noFill/>
            </a:ln>
          </c:spPr>
        </c:title>
        <c:numFmt formatCode="General" sourceLinked="1"/>
        <c:majorTickMark val="out"/>
        <c:minorTickMark val="none"/>
        <c:tickLblPos val="nextTo"/>
        <c:spPr>
          <a:ln w="4354">
            <a:solidFill>
              <a:srgbClr val="000000"/>
            </a:solidFill>
            <a:prstDash val="solid"/>
          </a:ln>
        </c:spPr>
        <c:txPr>
          <a:bodyPr rot="0" vert="horz"/>
          <a:lstStyle/>
          <a:p>
            <a:pPr>
              <a:defRPr sz="1269" b="0" i="0" u="none" strike="noStrike" baseline="0">
                <a:solidFill>
                  <a:srgbClr val="000000"/>
                </a:solidFill>
                <a:latin typeface="Arial"/>
                <a:ea typeface="Arial"/>
                <a:cs typeface="Arial"/>
              </a:defRPr>
            </a:pPr>
            <a:endParaRPr lang="en-US"/>
          </a:p>
        </c:txPr>
        <c:crossAx val="551874056"/>
        <c:crosses val="autoZero"/>
        <c:crossBetween val="between"/>
      </c:valAx>
      <c:spPr>
        <a:solidFill>
          <a:srgbClr val="C0C0C0"/>
        </a:solidFill>
        <a:ln w="17417">
          <a:solidFill>
            <a:srgbClr val="808080"/>
          </a:solidFill>
          <a:prstDash val="solid"/>
        </a:ln>
      </c:spPr>
    </c:plotArea>
    <c:plotVisOnly val="1"/>
    <c:dispBlanksAs val="gap"/>
    <c:showDLblsOverMax val="0"/>
  </c:chart>
  <c:spPr>
    <a:solidFill>
      <a:srgbClr val="FFFFFF"/>
    </a:solidFill>
    <a:ln w="4354">
      <a:solidFill>
        <a:srgbClr val="000000"/>
      </a:solidFill>
      <a:prstDash val="solid"/>
    </a:ln>
  </c:spPr>
  <c:txPr>
    <a:bodyPr/>
    <a:lstStyle/>
    <a:p>
      <a:pPr>
        <a:defRPr sz="1269" b="0" i="0" u="none" strike="noStrike" baseline="0">
          <a:solidFill>
            <a:srgbClr val="000000"/>
          </a:solidFill>
          <a:latin typeface="Arial"/>
          <a:ea typeface="Arial"/>
          <a:cs typeface="Arial"/>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6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12" charset="0"/>
                <a:ea typeface="ＭＳ Ｐゴシック" pitchFamily="-112" charset="-128"/>
                <a:cs typeface="+mn-cs"/>
              </a:defRPr>
            </a:lvl1pPr>
          </a:lstStyle>
          <a:p>
            <a:pPr>
              <a:defRPr/>
            </a:pPr>
            <a:endParaRPr lang="en-US" altLang="en-US"/>
          </a:p>
        </p:txBody>
      </p:sp>
      <p:sp>
        <p:nvSpPr>
          <p:cNvPr id="2662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12" charset="0"/>
                <a:ea typeface="ＭＳ Ｐゴシック" pitchFamily="-112" charset="-128"/>
                <a:cs typeface="+mn-cs"/>
              </a:defRPr>
            </a:lvl1pPr>
          </a:lstStyle>
          <a:p>
            <a:pPr>
              <a:defRPr/>
            </a:pPr>
            <a:endParaRPr lang="en-US" altLang="en-US"/>
          </a:p>
        </p:txBody>
      </p:sp>
      <p:sp>
        <p:nvSpPr>
          <p:cNvPr id="2662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12" charset="0"/>
                <a:ea typeface="ＭＳ Ｐゴシック" pitchFamily="-112" charset="-128"/>
                <a:cs typeface="+mn-cs"/>
              </a:defRPr>
            </a:lvl1pPr>
          </a:lstStyle>
          <a:p>
            <a:pPr>
              <a:defRPr/>
            </a:pPr>
            <a:endParaRPr lang="en-US" altLang="en-US"/>
          </a:p>
        </p:txBody>
      </p:sp>
      <p:sp>
        <p:nvSpPr>
          <p:cNvPr id="2662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EDDECE2A-A985-45E0-B760-6FCF06F8AB9A}" type="slidenum">
              <a:rPr lang="en-US" altLang="en-US"/>
              <a:pPr>
                <a:defRPr/>
              </a:pPr>
              <a:t>‹#›</a:t>
            </a:fld>
            <a:endParaRPr lang="en-US" altLang="en-US"/>
          </a:p>
        </p:txBody>
      </p:sp>
    </p:spTree>
    <p:extLst>
      <p:ext uri="{BB962C8B-B14F-4D97-AF65-F5344CB8AC3E}">
        <p14:creationId xmlns:p14="http://schemas.microsoft.com/office/powerpoint/2010/main" val="282206961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2:22.727"/>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2:53.557"/>
    </inkml:context>
    <inkml:brush xml:id="br0">
      <inkml:brushProperty name="width" value="0.35" units="cm"/>
      <inkml:brushProperty name="height" value="0.35" units="cm"/>
      <inkml:brushProperty name="color" value="#E71224"/>
    </inkml:brush>
  </inkml:definitions>
  <inkml:trace contextRef="#ctx0" brushRef="#br0">0 169 24575,'5'5'0,"-1"1"0,-1-1 0,1 1 0,-1 0 0,0 1 0,0-1 0,2 9 0,-2-7 0,0-1 0,0 1 0,0-1 0,7 10 0,-8-16 0,-1 1 0,1-1 0,0 1 0,-1-1 0,1 0 0,0 0 0,0 0 0,0 0 0,0 0 0,0 0 0,0-1 0,0 1 0,0-1 0,0 1 0,0-1 0,0 0 0,3 0 0,41-1 0,-27 0 0,5 1 0,-15 0 0,1 0 0,-1 0 0,0-1 0,1 0 0,8-3 0,-15 3 0,0 0 0,0 0 0,0 0 0,-1-1 0,1 1 0,-1-1 0,1 0 0,-1 0 0,1 0 0,-1 0 0,0 0 0,0 0 0,0 0 0,0-1 0,-1 1 0,1-1 0,0 0 0,-1 1 0,2-6 0,2-4 0,1 0 0,0 1 0,1-1 0,13-16 0,-18 26 0,0-1 0,-1 0 0,1 1 0,-1-1 0,0 0 0,0 0 0,0 0 0,0 0 0,0 0 0,0-4 0,-1 6 0,0 0 0,0-1 0,0 1 0,0-1 0,0 1 0,0 0 0,0-1 0,-1 1 0,1 0 0,0-1 0,-1 1 0,1 0 0,-1 0 0,0-1 0,1 1 0,-1 0 0,0 0 0,0 0 0,1 0 0,-1 0 0,0 0 0,0 0 0,0 0 0,-2-1 0,-3-2 0,2 0 0,-1 0 0,0 0 0,1-1 0,0 1 0,-5-7 0,6 6 0,0 1 0,-1 0 0,0 0 0,1 0 0,-1 1 0,-1-1 0,1 1 0,-9-6 0,2 5-32,0 1 0,0 0 0,0 0 0,-1 1 0,1 1-1,0 0 1,-1 0 0,1 1 0,-13 2 0,-2-2-1012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3:34.842"/>
    </inkml:context>
    <inkml:brush xml:id="br0">
      <inkml:brushProperty name="width" value="0.35" units="cm"/>
      <inkml:brushProperty name="height" value="0.35" units="cm"/>
      <inkml:brushProperty name="color" value="#E71224"/>
    </inkml:brush>
  </inkml:definitions>
  <inkml:trace contextRef="#ctx0" brushRef="#br0">0 43 24575,'1'2'0,"0"1"0,0-1 0,0 0 0,0 0 0,0 0 0,0 0 0,0 0 0,1 0 0,-1 0 0,1-1 0,-1 1 0,4 2 0,9 12 0,-2 10 0,-10-22 0,0 1 0,0-1 0,1 0 0,-1 0 0,6 8 0,-6-11 0,0 1 0,-1-1 0,1 0 0,0 1 0,0-1 0,0 0 0,0 0 0,0 0 0,0 0 0,0-1 0,1 1 0,-1-1 0,0 1 0,0-1 0,0 0 0,4 1 0,-3-1 0,-1 0 0,1 0 0,-1 0 0,1 0 0,-1 0 0,1-1 0,-1 1 0,1-1 0,-1 1 0,1-1 0,-1 0 0,0 0 0,1 0 0,-1 0 0,3-3 0,-3 3 0,-1-1 0,1 0 0,-1 0 0,0 0 0,0 0 0,0 0 0,0-1 0,0 1 0,-1 0 0,1 0 0,-1 0 0,1-1 0,-1 1 0,0 0 0,0-1 0,0 1 0,0-3 0,-2-27 0,1 25 0,0-1 0,0 1 0,1-1 0,1 1 0,-1-1 0,1 1 0,2-10 0,-3 17 11,0-1-1,1 1 1,-1-1-1,0 1 1,0 0-1,1-1 1,-1 1-1,0-1 1,1 1-1,-1 0 1,0-1 0,1 1-1,-1 0 1,0-1-1,1 1 1,-1 0-1,1 0 1,-1 0-1,1-1 1,-1 1-1,1 0 1,-1 0-1,1 0 1,-1 0-1,1 0 1,-1 0-1,1 0 1,-1 0-1,1 0 1,0 0-1,16 4-846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3:55.155"/>
    </inkml:context>
    <inkml:brush xml:id="br0">
      <inkml:brushProperty name="width" value="0.35" units="cm"/>
      <inkml:brushProperty name="height" value="0.35" units="cm"/>
      <inkml:brushProperty name="color" value="#00A0D7"/>
    </inkml:brush>
  </inkml:definitions>
  <inkml:trace contextRef="#ctx0" brushRef="#br0">25 57 24575,'1'3'0,"0"-1"0,0 0 0,1 0 0,-1 1 0,1-1 0,0 0 0,-1 0 0,1-1 0,0 1 0,4 3 0,5 6 0,2 8 0,-1 0 0,16 36 0,-28-54 0,1 0 0,-1-1 0,0 1 0,1 0 0,-1 0 0,1 0 0,-1-1 0,1 1 0,-1 0 0,1-1 0,-1 1 0,1-1 0,0 1 0,-1-1 0,1 1 0,0-1 0,0 1 0,-1-1 0,1 1 0,0-1 0,0 0 0,0 1 0,0-1 0,-1 0 0,1 0 0,2 0 0,-1 0 0,0 0 0,0-1 0,0 1 0,-1-1 0,1 0 0,0 1 0,0-1 0,-1 0 0,1 0 0,0 0 0,2-3 0,2-1 0,0-1 0,0 1 0,-1-1 0,0-1 0,5-6 0,-5 5 0,1 1 0,0 0 0,0 0 0,0 0 0,9-6 0,-10 9 0,-4 3 0,0 1 0,0-1 0,-1 0 0,1 0 0,0 1 0,-1-1 0,1 0 0,0 0 0,-1 0 0,1 0 0,-1 0 0,1 0 0,-1 0 0,0 0 0,1-1 0,-1 1 0,0 0 0,0 0 0,0 0 0,1 0 0,-1 0 0,-1 0 0,1 0 0,0-2 0,-1 0 0,0 1 0,0 0 0,0 0 0,0 0 0,0 0 0,-1 0 0,1 0 0,-1 0 0,1 1 0,-1-1 0,-2-2 0,-3-1 0,1 0 0,-1 0 0,0 1 0,-1 0 0,1 0 0,-10-2 0,3 3 0,0 0 0,0 2 0,0-1 0,-1 2 0,1 0 0,-17 3 0,-14-1 0,33-2-1365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3:02.985"/>
    </inkml:context>
    <inkml:brush xml:id="br0">
      <inkml:brushProperty name="width" value="0.35" units="cm"/>
      <inkml:brushProperty name="height" value="0.35" units="cm"/>
      <inkml:brushProperty name="color" value="#E71224"/>
    </inkml:brush>
  </inkml:definitions>
  <inkml:trace contextRef="#ctx0" brushRef="#br0">1 184 24575,'0'-5'0,"1"1"0,-1 0 0,1 0 0,1 0 0,-1 0 0,0 0 0,1 0 0,0 0 0,0 0 0,0 0 0,4-3 0,32-41 0,-25 34 0,2-6 0,-13 17 0,0 0 0,0 0 0,1-1 0,-1 2 0,1-1 0,0 0 0,-1 0 0,1 1 0,1 0 0,-1-1 0,0 1 0,0 0 0,1 1 0,-1-1 0,1 1 0,5-2 0,11 0 0,0 0 0,0 2 0,0 0 0,28 3 0,4 0 0,-50-2 0,0 0 0,0 0 0,0 1 0,0-1 0,0 0 0,-1 1 0,1-1 0,0 1 0,0 0 0,0 0 0,-1-1 0,1 1 0,-1 0 0,1 0 0,0 1 0,-1-1 0,0 0 0,1 0 0,1 3 0,1 1 0,-1 1 0,1 0 0,-1 0 0,3 8 0,-4-10 0,2 9 0,0-1 0,0 1 0,-1 0 0,-1 0 0,0 0 0,0 15 0,-1 5 0,-5 41 0,4-73 0,0 0 0,-1 1 0,1-1 0,0 0 0,-1 1 0,1-1 0,-1 0 0,0 0 0,1 0 0,-1 0 0,0 0 0,1 0 0,-1 0 0,0 0 0,0 0 0,0 0 0,0 0 0,0 0 0,0 0 0,0-1 0,-1 1 0,1-1 0,0 1 0,0 0 0,-3 0 0,-4 1 0,0 0 0,0-1 0,-11 1 0,-17 4 0,29-3 0,-5 2 0,-1 0 0,0-1 0,0-1 0,-18 3 0,-35 5-1365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3:26.220"/>
    </inkml:context>
    <inkml:brush xml:id="br0">
      <inkml:brushProperty name="width" value="0.35" units="cm"/>
      <inkml:brushProperty name="height" value="0.35" units="cm"/>
      <inkml:brushProperty name="color" value="#E71224"/>
    </inkml:brush>
  </inkml:definitions>
  <inkml:trace contextRef="#ctx0" brushRef="#br0">0 29 24575,'1'1'0,"-1"0"0,0 1 0,1-1 0,-1 0 0,1 1 0,-1-1 0,1 0 0,-1 0 0,1 1 0,0-1 0,0 0 0,0 0 0,-1 0 0,1 0 0,0 0 0,0 0 0,2 1 0,23 16 0,-12-9 0,-9-6 0,1-1 0,0 1 0,-1-1 0,1 0 0,0 0 0,1-1 0,-1 0 0,0 0 0,0 0 0,1-1 0,-1 0 0,0 0 0,0 0 0,1-1 0,-1 0 0,0 0 0,11-4 0,-15 4 0,-1 0 0,1 0 0,-1 0 0,0 0 0,1 0 0,-1 0 0,0 0 0,0-1 0,0 1 0,0 0 0,0-1 0,0 1 0,0 0 0,0-1 0,-1 0 0,1 1 0,0-1 0,-1 1 0,1-1 0,-1 1 0,0-1 0,0 0 0,1 1 0,-1-1 0,0 0 0,-1 1 0,1-1 0,0 0 0,0 1 0,-1-4 0,0 3 0,1 0 0,-1 0 0,1 0 0,-1 0 0,0-1 0,0 1 0,0 0 0,0 0 0,0 1 0,-1-1 0,1 0 0,-1 0 0,1 1 0,-1-1 0,1 0 0,-1 1 0,0 0 0,0-1 0,0 1 0,0 0 0,0 0 0,-2-1 0,-24 33 0,21-25 56,1 0 0,0 1 0,1 0 0,-1 1 0,-5 11 0,6-11-481,0 1 0,-1-1-1,-12 13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0T02:54:05.224"/>
    </inkml:context>
    <inkml:brush xml:id="br0">
      <inkml:brushProperty name="width" value="0.35" units="cm"/>
      <inkml:brushProperty name="height" value="0.35" units="cm"/>
      <inkml:brushProperty name="color" value="#00A0D7"/>
    </inkml:brush>
  </inkml:definitions>
  <inkml:trace contextRef="#ctx0" brushRef="#br0">1 111 24575,'0'-2'0,"0"0"0,1 0 0,-1 0 0,1 0 0,-1 0 0,1 0 0,0 1 0,0-1 0,0 0 0,0 0 0,0 1 0,0-1 0,3-2 0,22-21 0,-17 17 0,1-1 0,-3 2 0,-1 1 0,1 1 0,0-1 0,15-8 0,-21 13 0,-1 1 0,1 0 0,-1 0 0,1-1 0,-1 1 0,1 0 0,-1 0 0,1 0 0,-1 0 0,1 0 0,-1 0 0,1 0 0,-1 0 0,1 0 0,-1 0 0,1 0 0,0 0 0,-1 0 0,1 0 0,-1 0 0,1 1 0,-1-1 0,1 0 0,-1 0 0,0 1 0,1-1 0,-1 0 0,1 1 0,6 16 0,-6 27 0,-1-38 0,-1 24 0,1 70 0,7-79 0,-1-9 0,-6-12 0,0 0 0,0 1 0,0-1 0,0 0 0,0 0 0,0 1 0,0-1 0,0 0 0,0 0 0,-1 1 0,1-1 0,0 0 0,0 0 0,0 1 0,0-1 0,0 0 0,0 0 0,0 1 0,-1-1 0,1 0 0,0 0 0,0 0 0,0 0 0,0 1 0,-1-1 0,1 0 0,0 0 0,0 0 0,0 0 0,-1 0 0,1 0 0,0 1 0,0-1 0,-1 0 0,1 0 0,0 0 0,-1 0 0,7-3-85,-1 1 0,1-1-1,-1-1 1,0 1 0,0-1-1,0 1 1,-1-2 0,1 1-1,-1 0 1,0-1 0,0 0-1,-1 0 1,1 0 0,-1 0-1,4-8 1</inkml:trace>
</inkml:ink>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40.png>
</file>

<file path=ppt/media/image15.JPG>
</file>

<file path=ppt/media/image150.png>
</file>

<file path=ppt/media/image16.png>
</file>

<file path=ppt/media/image160.png>
</file>

<file path=ppt/media/image17.png>
</file>

<file path=ppt/media/image18.png>
</file>

<file path=ppt/media/image19.png>
</file>

<file path=ppt/media/image2.png>
</file>

<file path=ppt/media/image20.png>
</file>

<file path=ppt/media/image3.jpg>
</file>

<file path=ppt/media/image30.png>
</file>

<file path=ppt/media/image4.jp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12" charset="0"/>
                <a:ea typeface="ＭＳ Ｐゴシック" pitchFamily="-112" charset="-128"/>
                <a:cs typeface="+mn-cs"/>
              </a:defRPr>
            </a:lvl1pPr>
          </a:lstStyle>
          <a:p>
            <a:pPr>
              <a:defRPr/>
            </a:pPr>
            <a:endParaRPr lang="en-US" altLang="en-US"/>
          </a:p>
        </p:txBody>
      </p:sp>
      <p:sp>
        <p:nvSpPr>
          <p:cNvPr id="512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12" charset="0"/>
                <a:ea typeface="ＭＳ Ｐゴシック" pitchFamily="-112" charset="-128"/>
                <a:cs typeface="+mn-cs"/>
              </a:defRPr>
            </a:lvl1pPr>
          </a:lstStyle>
          <a:p>
            <a:pPr>
              <a:defRPr/>
            </a:pPr>
            <a:endParaRPr lang="en-US" altLang="en-US"/>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512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12" charset="0"/>
                <a:ea typeface="ＭＳ Ｐゴシック" pitchFamily="-112" charset="-128"/>
                <a:cs typeface="+mn-cs"/>
              </a:defRPr>
            </a:lvl1pPr>
          </a:lstStyle>
          <a:p>
            <a:pPr>
              <a:defRPr/>
            </a:pPr>
            <a:endParaRPr lang="en-US" altLang="en-US"/>
          </a:p>
        </p:txBody>
      </p:sp>
      <p:sp>
        <p:nvSpPr>
          <p:cNvPr id="512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858E138B-50DE-4813-AA47-97E01727D75B}" type="slidenum">
              <a:rPr lang="en-US" altLang="en-US"/>
              <a:pPr>
                <a:defRPr/>
              </a:pPr>
              <a:t>‹#›</a:t>
            </a:fld>
            <a:endParaRPr lang="en-US" altLang="en-US"/>
          </a:p>
        </p:txBody>
      </p:sp>
    </p:spTree>
    <p:extLst>
      <p:ext uri="{BB962C8B-B14F-4D97-AF65-F5344CB8AC3E}">
        <p14:creationId xmlns:p14="http://schemas.microsoft.com/office/powerpoint/2010/main" val="231782320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11" charset="0"/>
        <a:ea typeface="ＭＳ Ｐゴシック" pitchFamily="-111" charset="-128"/>
        <a:cs typeface="ＭＳ Ｐゴシック" pitchFamily="-111" charset="-128"/>
      </a:defRPr>
    </a:lvl1pPr>
    <a:lvl2pPr marL="457200" algn="l" rtl="0" eaLnBrk="0" fontAlgn="base" hangingPunct="0">
      <a:spcBef>
        <a:spcPct val="30000"/>
      </a:spcBef>
      <a:spcAft>
        <a:spcPct val="0"/>
      </a:spcAft>
      <a:defRPr sz="1200" kern="1200">
        <a:solidFill>
          <a:schemeClr val="tx1"/>
        </a:solidFill>
        <a:latin typeface="Times" pitchFamily="-111" charset="0"/>
        <a:ea typeface="ＭＳ Ｐゴシック" pitchFamily="-111" charset="-128"/>
        <a:cs typeface="+mn-cs"/>
      </a:defRPr>
    </a:lvl2pPr>
    <a:lvl3pPr marL="914400" algn="l" rtl="0" eaLnBrk="0" fontAlgn="base" hangingPunct="0">
      <a:spcBef>
        <a:spcPct val="30000"/>
      </a:spcBef>
      <a:spcAft>
        <a:spcPct val="0"/>
      </a:spcAft>
      <a:defRPr sz="1200" kern="1200">
        <a:solidFill>
          <a:schemeClr val="tx1"/>
        </a:solidFill>
        <a:latin typeface="Times" pitchFamily="-111" charset="0"/>
        <a:ea typeface="ＭＳ Ｐゴシック" pitchFamily="-111" charset="-128"/>
        <a:cs typeface="+mn-cs"/>
      </a:defRPr>
    </a:lvl3pPr>
    <a:lvl4pPr marL="1371600" algn="l" rtl="0" eaLnBrk="0" fontAlgn="base" hangingPunct="0">
      <a:spcBef>
        <a:spcPct val="30000"/>
      </a:spcBef>
      <a:spcAft>
        <a:spcPct val="0"/>
      </a:spcAft>
      <a:defRPr sz="1200" kern="1200">
        <a:solidFill>
          <a:schemeClr val="tx1"/>
        </a:solidFill>
        <a:latin typeface="Times" pitchFamily="-111" charset="0"/>
        <a:ea typeface="ＭＳ Ｐゴシック" pitchFamily="-111" charset="-128"/>
        <a:cs typeface="+mn-cs"/>
      </a:defRPr>
    </a:lvl4pPr>
    <a:lvl5pPr marL="1828800" algn="l" rtl="0" eaLnBrk="0" fontAlgn="base" hangingPunct="0">
      <a:spcBef>
        <a:spcPct val="30000"/>
      </a:spcBef>
      <a:spcAft>
        <a:spcPct val="0"/>
      </a:spcAft>
      <a:defRPr sz="1200" kern="1200">
        <a:solidFill>
          <a:schemeClr val="tx1"/>
        </a:solidFill>
        <a:latin typeface="Times" pitchFamily="-111" charset="0"/>
        <a:ea typeface="ＭＳ Ｐゴシック" pitchFamily="-11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ＭＳ Ｐゴシック" pitchFamily="-102" charset="-128"/>
              </a:defRPr>
            </a:lvl1pPr>
            <a:lvl2pPr marL="37931725" indent="-37474525">
              <a:defRPr sz="2400">
                <a:solidFill>
                  <a:schemeClr val="tx1"/>
                </a:solidFill>
                <a:latin typeface="Times" panose="02020603050405020304" pitchFamily="18" charset="0"/>
                <a:ea typeface="ＭＳ Ｐゴシック" pitchFamily="-102" charset="-128"/>
              </a:defRPr>
            </a:lvl2pPr>
            <a:lvl3pPr marL="1143000" indent="-228600">
              <a:defRPr sz="2400">
                <a:solidFill>
                  <a:schemeClr val="tx1"/>
                </a:solidFill>
                <a:latin typeface="Times" panose="02020603050405020304" pitchFamily="18" charset="0"/>
                <a:ea typeface="ＭＳ Ｐゴシック" pitchFamily="-102" charset="-128"/>
              </a:defRPr>
            </a:lvl3pPr>
            <a:lvl4pPr marL="1600200" indent="-228600">
              <a:defRPr sz="2400">
                <a:solidFill>
                  <a:schemeClr val="tx1"/>
                </a:solidFill>
                <a:latin typeface="Times" panose="02020603050405020304" pitchFamily="18" charset="0"/>
                <a:ea typeface="ＭＳ Ｐゴシック" pitchFamily="-102" charset="-128"/>
              </a:defRPr>
            </a:lvl4pPr>
            <a:lvl5pPr marL="2057400" indent="-228600">
              <a:defRPr sz="2400">
                <a:solidFill>
                  <a:schemeClr val="tx1"/>
                </a:solidFill>
                <a:latin typeface="Times" panose="02020603050405020304" pitchFamily="18" charset="0"/>
                <a:ea typeface="ＭＳ Ｐゴシック" pitchFamily="-102"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itchFamily="-102"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itchFamily="-102"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itchFamily="-102"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itchFamily="-102" charset="-128"/>
              </a:defRPr>
            </a:lvl9pPr>
          </a:lstStyle>
          <a:p>
            <a:fld id="{ECBC1C8A-AAA3-41D9-AA8D-8FB582227298}" type="slidenum">
              <a:rPr lang="en-US" altLang="en-US" sz="1200"/>
              <a:pPr/>
              <a:t>1</a:t>
            </a:fld>
            <a:endParaRPr lang="en-US" altLang="en-US" sz="1200"/>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panose="02020603050405020304" pitchFamily="18" charset="0"/>
              <a:ea typeface="ＭＳ Ｐゴシック" pitchFamily="-102" charset="-128"/>
            </a:endParaRPr>
          </a:p>
        </p:txBody>
      </p:sp>
    </p:spTree>
    <p:extLst>
      <p:ext uri="{BB962C8B-B14F-4D97-AF65-F5344CB8AC3E}">
        <p14:creationId xmlns:p14="http://schemas.microsoft.com/office/powerpoint/2010/main" val="3610695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10</a:t>
            </a:fld>
            <a:endParaRPr lang="en-US" altLang="en-US"/>
          </a:p>
        </p:txBody>
      </p:sp>
    </p:spTree>
    <p:extLst>
      <p:ext uri="{BB962C8B-B14F-4D97-AF65-F5344CB8AC3E}">
        <p14:creationId xmlns:p14="http://schemas.microsoft.com/office/powerpoint/2010/main" val="34938697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11</a:t>
            </a:fld>
            <a:endParaRPr lang="en-US" altLang="en-US"/>
          </a:p>
        </p:txBody>
      </p:sp>
    </p:spTree>
    <p:extLst>
      <p:ext uri="{BB962C8B-B14F-4D97-AF65-F5344CB8AC3E}">
        <p14:creationId xmlns:p14="http://schemas.microsoft.com/office/powerpoint/2010/main" val="3029124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23</a:t>
            </a:fld>
            <a:endParaRPr lang="en-US" altLang="en-US"/>
          </a:p>
        </p:txBody>
      </p:sp>
    </p:spTree>
    <p:extLst>
      <p:ext uri="{BB962C8B-B14F-4D97-AF65-F5344CB8AC3E}">
        <p14:creationId xmlns:p14="http://schemas.microsoft.com/office/powerpoint/2010/main" val="3474012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good resource: https://www.povertyactionlab.org/resource/power-calculations</a:t>
            </a:r>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24</a:t>
            </a:fld>
            <a:endParaRPr lang="en-US" altLang="en-US"/>
          </a:p>
        </p:txBody>
      </p:sp>
    </p:spTree>
    <p:extLst>
      <p:ext uri="{BB962C8B-B14F-4D97-AF65-F5344CB8AC3E}">
        <p14:creationId xmlns:p14="http://schemas.microsoft.com/office/powerpoint/2010/main" val="28958103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a:ln/>
        </p:spPr>
      </p:sp>
      <p:sp>
        <p:nvSpPr>
          <p:cNvPr id="2457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
        <p:nvSpPr>
          <p:cNvPr id="2458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0A6769B6-3AE9-45F9-A53D-4217FC5B8B49}" type="slidenum">
              <a:rPr lang="en-US" altLang="en-US">
                <a:latin typeface="Verdana" panose="020B0604030504040204" pitchFamily="34" charset="0"/>
              </a:rPr>
              <a:pPr>
                <a:spcBef>
                  <a:spcPct val="0"/>
                </a:spcBef>
              </a:pPr>
              <a:t>25</a:t>
            </a:fld>
            <a:endParaRPr lang="en-US" altLang="en-US">
              <a:latin typeface="Verdana" panose="020B0604030504040204" pitchFamily="34" charset="0"/>
            </a:endParaRPr>
          </a:p>
        </p:txBody>
      </p:sp>
    </p:spTree>
    <p:extLst>
      <p:ext uri="{BB962C8B-B14F-4D97-AF65-F5344CB8AC3E}">
        <p14:creationId xmlns:p14="http://schemas.microsoft.com/office/powerpoint/2010/main" val="36145845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26</a:t>
            </a:fld>
            <a:endParaRPr lang="en-US" altLang="en-US"/>
          </a:p>
        </p:txBody>
      </p:sp>
    </p:spTree>
    <p:extLst>
      <p:ext uri="{BB962C8B-B14F-4D97-AF65-F5344CB8AC3E}">
        <p14:creationId xmlns:p14="http://schemas.microsoft.com/office/powerpoint/2010/main" val="3817612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27</a:t>
            </a:fld>
            <a:endParaRPr lang="en-US" altLang="en-US"/>
          </a:p>
        </p:txBody>
      </p:sp>
    </p:spTree>
    <p:extLst>
      <p:ext uri="{BB962C8B-B14F-4D97-AF65-F5344CB8AC3E}">
        <p14:creationId xmlns:p14="http://schemas.microsoft.com/office/powerpoint/2010/main" val="2058119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35</a:t>
            </a:fld>
            <a:endParaRPr lang="en-US" altLang="en-US"/>
          </a:p>
        </p:txBody>
      </p:sp>
    </p:spTree>
    <p:extLst>
      <p:ext uri="{BB962C8B-B14F-4D97-AF65-F5344CB8AC3E}">
        <p14:creationId xmlns:p14="http://schemas.microsoft.com/office/powerpoint/2010/main" val="33411485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36</a:t>
            </a:fld>
            <a:endParaRPr lang="en-US" altLang="en-US"/>
          </a:p>
        </p:txBody>
      </p:sp>
    </p:spTree>
    <p:extLst>
      <p:ext uri="{BB962C8B-B14F-4D97-AF65-F5344CB8AC3E}">
        <p14:creationId xmlns:p14="http://schemas.microsoft.com/office/powerpoint/2010/main" val="1126326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power calc software: https://wtgrantfoundation.org/optimal-design-with-empirical-information-od</a:t>
            </a:r>
          </a:p>
        </p:txBody>
      </p:sp>
      <p:sp>
        <p:nvSpPr>
          <p:cNvPr id="4" name="Slide Number Placeholder 3"/>
          <p:cNvSpPr>
            <a:spLocks noGrp="1"/>
          </p:cNvSpPr>
          <p:nvPr>
            <p:ph type="sldNum" sz="quarter" idx="5"/>
          </p:nvPr>
        </p:nvSpPr>
        <p:spPr/>
        <p:txBody>
          <a:bodyPr/>
          <a:lstStyle/>
          <a:p>
            <a:pPr>
              <a:defRPr/>
            </a:pPr>
            <a:fld id="{858E138B-50DE-4813-AA47-97E01727D75B}" type="slidenum">
              <a:rPr lang="en-US" altLang="en-US" smtClean="0"/>
              <a:pPr>
                <a:defRPr/>
              </a:pPr>
              <a:t>37</a:t>
            </a:fld>
            <a:endParaRPr lang="en-US" altLang="en-US"/>
          </a:p>
        </p:txBody>
      </p:sp>
    </p:spTree>
    <p:extLst>
      <p:ext uri="{BB962C8B-B14F-4D97-AF65-F5344CB8AC3E}">
        <p14:creationId xmlns:p14="http://schemas.microsoft.com/office/powerpoint/2010/main" val="3765231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2</a:t>
            </a:fld>
            <a:endParaRPr lang="en-US" altLang="en-US"/>
          </a:p>
        </p:txBody>
      </p:sp>
    </p:spTree>
    <p:extLst>
      <p:ext uri="{BB962C8B-B14F-4D97-AF65-F5344CB8AC3E}">
        <p14:creationId xmlns:p14="http://schemas.microsoft.com/office/powerpoint/2010/main" val="1488720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38</a:t>
            </a:fld>
            <a:endParaRPr lang="en-US" altLang="en-US"/>
          </a:p>
        </p:txBody>
      </p:sp>
    </p:spTree>
    <p:extLst>
      <p:ext uri="{BB962C8B-B14F-4D97-AF65-F5344CB8AC3E}">
        <p14:creationId xmlns:p14="http://schemas.microsoft.com/office/powerpoint/2010/main" val="1259960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ChangeArrowheads="1"/>
          </p:cNvSpPr>
          <p:nvPr>
            <p:ph type="hdr" sz="quarter"/>
          </p:nvPr>
        </p:nvSpPr>
        <p:spPr>
          <a:noFill/>
        </p:spPr>
        <p:txBody>
          <a:bodyPr/>
          <a:lstStyle/>
          <a:p>
            <a:r>
              <a:rPr lang="en-US"/>
              <a:t>http://www.povertyactionlab.org/</a:t>
            </a:r>
          </a:p>
        </p:txBody>
      </p:sp>
      <p:sp>
        <p:nvSpPr>
          <p:cNvPr id="31746" name="Rectangle 7"/>
          <p:cNvSpPr>
            <a:spLocks noGrp="1" noChangeArrowheads="1"/>
          </p:cNvSpPr>
          <p:nvPr>
            <p:ph type="sldNum" sz="quarter" idx="5"/>
          </p:nvPr>
        </p:nvSpPr>
        <p:spPr>
          <a:noFill/>
        </p:spPr>
        <p:txBody>
          <a:bodyPr/>
          <a:lstStyle/>
          <a:p>
            <a:fld id="{D535E596-199E-4DB8-BFEC-45353688C892}" type="slidenum">
              <a:rPr lang="en-US" smtClean="0"/>
              <a:pPr/>
              <a:t>39</a:t>
            </a:fld>
            <a:endParaRPr lang="en-US"/>
          </a:p>
        </p:txBody>
      </p:sp>
      <p:sp>
        <p:nvSpPr>
          <p:cNvPr id="31747"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ln/>
        </p:spPr>
        <p:txBody>
          <a:bodyPr/>
          <a:lstStyle/>
          <a:p>
            <a:pPr eaLnBrk="1" hangingPunct="1">
              <a:buFontTx/>
              <a:buNone/>
            </a:pPr>
            <a:endParaRPr lang="en-US" dirty="0"/>
          </a:p>
        </p:txBody>
      </p:sp>
    </p:spTree>
    <p:extLst>
      <p:ext uri="{BB962C8B-B14F-4D97-AF65-F5344CB8AC3E}">
        <p14:creationId xmlns:p14="http://schemas.microsoft.com/office/powerpoint/2010/main" val="577689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a:ln/>
        </p:spPr>
      </p:sp>
      <p:sp>
        <p:nvSpPr>
          <p:cNvPr id="50178" name="Notes Placeholder 2"/>
          <p:cNvSpPr>
            <a:spLocks noGrp="1"/>
          </p:cNvSpPr>
          <p:nvPr>
            <p:ph type="body" idx="1"/>
          </p:nvPr>
        </p:nvSpPr>
        <p:spPr>
          <a:noFill/>
          <a:ln/>
        </p:spPr>
        <p:txBody>
          <a:bodyPr/>
          <a:lstStyle/>
          <a:p>
            <a:pPr>
              <a:buFontTx/>
              <a:buNone/>
            </a:pPr>
            <a:endParaRPr lang="en-US" dirty="0"/>
          </a:p>
        </p:txBody>
      </p:sp>
      <p:sp>
        <p:nvSpPr>
          <p:cNvPr id="50179" name="Slide Number Placeholder 3"/>
          <p:cNvSpPr>
            <a:spLocks noGrp="1"/>
          </p:cNvSpPr>
          <p:nvPr>
            <p:ph type="sldNum" sz="quarter" idx="5"/>
          </p:nvPr>
        </p:nvSpPr>
        <p:spPr>
          <a:noFill/>
        </p:spPr>
        <p:txBody>
          <a:bodyPr/>
          <a:lstStyle/>
          <a:p>
            <a:fld id="{0337A86A-478C-4C4C-B882-BD267AD8A710}" type="slidenum">
              <a:rPr lang="en-US" smtClean="0"/>
              <a:pPr/>
              <a:t>40</a:t>
            </a:fld>
            <a:endParaRPr lang="en-US"/>
          </a:p>
        </p:txBody>
      </p:sp>
    </p:spTree>
    <p:extLst>
      <p:ext uri="{BB962C8B-B14F-4D97-AF65-F5344CB8AC3E}">
        <p14:creationId xmlns:p14="http://schemas.microsoft.com/office/powerpoint/2010/main" val="3444873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a:ln/>
        </p:spPr>
      </p:sp>
      <p:sp>
        <p:nvSpPr>
          <p:cNvPr id="50178" name="Notes Placeholder 2"/>
          <p:cNvSpPr>
            <a:spLocks noGrp="1"/>
          </p:cNvSpPr>
          <p:nvPr>
            <p:ph type="body" idx="1"/>
          </p:nvPr>
        </p:nvSpPr>
        <p:spPr>
          <a:noFill/>
          <a:ln/>
        </p:spPr>
        <p:txBody>
          <a:bodyPr/>
          <a:lstStyle/>
          <a:p>
            <a:pPr>
              <a:buFontTx/>
              <a:buNone/>
            </a:pPr>
            <a:endParaRPr lang="en-US" dirty="0"/>
          </a:p>
        </p:txBody>
      </p:sp>
      <p:sp>
        <p:nvSpPr>
          <p:cNvPr id="50179" name="Slide Number Placeholder 3"/>
          <p:cNvSpPr>
            <a:spLocks noGrp="1"/>
          </p:cNvSpPr>
          <p:nvPr>
            <p:ph type="sldNum" sz="quarter" idx="5"/>
          </p:nvPr>
        </p:nvSpPr>
        <p:spPr>
          <a:noFill/>
        </p:spPr>
        <p:txBody>
          <a:bodyPr/>
          <a:lstStyle/>
          <a:p>
            <a:fld id="{0337A86A-478C-4C4C-B882-BD267AD8A710}" type="slidenum">
              <a:rPr lang="en-US" smtClean="0"/>
              <a:pPr/>
              <a:t>41</a:t>
            </a:fld>
            <a:endParaRPr lang="en-US"/>
          </a:p>
        </p:txBody>
      </p:sp>
    </p:spTree>
    <p:extLst>
      <p:ext uri="{BB962C8B-B14F-4D97-AF65-F5344CB8AC3E}">
        <p14:creationId xmlns:p14="http://schemas.microsoft.com/office/powerpoint/2010/main" val="38443622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p:cNvSpPr>
          <p:nvPr>
            <p:ph type="sldImg"/>
          </p:nvPr>
        </p:nvSpPr>
        <p:spPr>
          <a:ln/>
        </p:spPr>
      </p:sp>
      <p:sp>
        <p:nvSpPr>
          <p:cNvPr id="99330" name="Notes Placeholder 2"/>
          <p:cNvSpPr>
            <a:spLocks noGrp="1"/>
          </p:cNvSpPr>
          <p:nvPr>
            <p:ph type="body" idx="1"/>
          </p:nvPr>
        </p:nvSpPr>
        <p:spPr>
          <a:noFill/>
          <a:ln/>
        </p:spPr>
        <p:txBody>
          <a:bodyPr/>
          <a:lstStyle/>
          <a:p>
            <a:pPr>
              <a:buFontTx/>
              <a:buChar char="•"/>
            </a:pPr>
            <a:endParaRPr lang="en-US" dirty="0"/>
          </a:p>
        </p:txBody>
      </p:sp>
      <p:sp>
        <p:nvSpPr>
          <p:cNvPr id="99331" name="Slide Number Placeholder 3"/>
          <p:cNvSpPr>
            <a:spLocks noGrp="1"/>
          </p:cNvSpPr>
          <p:nvPr>
            <p:ph type="sldNum" sz="quarter" idx="5"/>
          </p:nvPr>
        </p:nvSpPr>
        <p:spPr>
          <a:noFill/>
        </p:spPr>
        <p:txBody>
          <a:bodyPr/>
          <a:lstStyle/>
          <a:p>
            <a:fld id="{4F586337-97C7-4100-9B94-588143387501}" type="slidenum">
              <a:rPr lang="en-US" smtClean="0"/>
              <a:pPr/>
              <a:t>42</a:t>
            </a:fld>
            <a:endParaRPr lang="en-US"/>
          </a:p>
        </p:txBody>
      </p:sp>
    </p:spTree>
    <p:extLst>
      <p:ext uri="{BB962C8B-B14F-4D97-AF65-F5344CB8AC3E}">
        <p14:creationId xmlns:p14="http://schemas.microsoft.com/office/powerpoint/2010/main" val="41953522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p:cNvSpPr>
          <p:nvPr>
            <p:ph type="sldImg"/>
          </p:nvPr>
        </p:nvSpPr>
        <p:spPr>
          <a:ln/>
        </p:spPr>
      </p:sp>
      <p:sp>
        <p:nvSpPr>
          <p:cNvPr id="74754" name="Notes Placeholder 2"/>
          <p:cNvSpPr>
            <a:spLocks noGrp="1"/>
          </p:cNvSpPr>
          <p:nvPr>
            <p:ph type="body" idx="1"/>
          </p:nvPr>
        </p:nvSpPr>
        <p:spPr>
          <a:noFill/>
          <a:ln/>
        </p:spPr>
        <p:txBody>
          <a:bodyPr/>
          <a:lstStyle/>
          <a:p>
            <a:endParaRPr lang="en-US"/>
          </a:p>
        </p:txBody>
      </p:sp>
      <p:sp>
        <p:nvSpPr>
          <p:cNvPr id="74755" name="Slide Number Placeholder 3"/>
          <p:cNvSpPr>
            <a:spLocks noGrp="1"/>
          </p:cNvSpPr>
          <p:nvPr>
            <p:ph type="sldNum" sz="quarter" idx="5"/>
          </p:nvPr>
        </p:nvSpPr>
        <p:spPr>
          <a:noFill/>
        </p:spPr>
        <p:txBody>
          <a:bodyPr/>
          <a:lstStyle/>
          <a:p>
            <a:fld id="{1A3F6FF8-5EE8-484A-B6F1-52F1A902E477}" type="slidenum">
              <a:rPr lang="en-US" smtClean="0"/>
              <a:pPr/>
              <a:t>44</a:t>
            </a:fld>
            <a:endParaRPr lang="en-US"/>
          </a:p>
        </p:txBody>
      </p:sp>
    </p:spTree>
    <p:extLst>
      <p:ext uri="{BB962C8B-B14F-4D97-AF65-F5344CB8AC3E}">
        <p14:creationId xmlns:p14="http://schemas.microsoft.com/office/powerpoint/2010/main" val="20837920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p:cNvSpPr>
          <p:nvPr>
            <p:ph type="sldImg"/>
          </p:nvPr>
        </p:nvSpPr>
        <p:spPr>
          <a:ln/>
        </p:spPr>
      </p:sp>
      <p:sp>
        <p:nvSpPr>
          <p:cNvPr id="76802" name="Notes Placeholder 2"/>
          <p:cNvSpPr>
            <a:spLocks noGrp="1"/>
          </p:cNvSpPr>
          <p:nvPr>
            <p:ph type="body" idx="1"/>
          </p:nvPr>
        </p:nvSpPr>
        <p:spPr>
          <a:noFill/>
          <a:ln/>
        </p:spPr>
        <p:txBody>
          <a:bodyPr/>
          <a:lstStyle/>
          <a:p>
            <a:endParaRPr lang="en-US" dirty="0"/>
          </a:p>
        </p:txBody>
      </p:sp>
      <p:sp>
        <p:nvSpPr>
          <p:cNvPr id="76803" name="Slide Number Placeholder 3"/>
          <p:cNvSpPr>
            <a:spLocks noGrp="1"/>
          </p:cNvSpPr>
          <p:nvPr>
            <p:ph type="sldNum" sz="quarter" idx="5"/>
          </p:nvPr>
        </p:nvSpPr>
        <p:spPr>
          <a:noFill/>
        </p:spPr>
        <p:txBody>
          <a:bodyPr/>
          <a:lstStyle/>
          <a:p>
            <a:fld id="{D1D1378A-5F4F-4881-A46B-CA04DD6A464C}" type="slidenum">
              <a:rPr lang="en-US" smtClean="0"/>
              <a:pPr/>
              <a:t>45</a:t>
            </a:fld>
            <a:endParaRPr lang="en-US"/>
          </a:p>
        </p:txBody>
      </p:sp>
    </p:spTree>
    <p:extLst>
      <p:ext uri="{BB962C8B-B14F-4D97-AF65-F5344CB8AC3E}">
        <p14:creationId xmlns:p14="http://schemas.microsoft.com/office/powerpoint/2010/main" val="17446338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p:spPr>
        <p:txBody>
          <a:bodyPr/>
          <a:lstStyle/>
          <a:p>
            <a:fld id="{A58593C0-8FED-4C7F-A212-F7AF59B16CE3}" type="slidenum">
              <a:rPr lang="en-US" smtClean="0"/>
              <a:pPr/>
              <a:t>46</a:t>
            </a:fld>
            <a:endParaRPr lang="en-US"/>
          </a:p>
        </p:txBody>
      </p:sp>
      <p:sp>
        <p:nvSpPr>
          <p:cNvPr id="80898" name="Rectangle 2"/>
          <p:cNvSpPr>
            <a:spLocks noGrp="1" noRot="1" noChangeAspect="1" noChangeArrowheads="1" noTextEdit="1"/>
          </p:cNvSpPr>
          <p:nvPr>
            <p:ph type="sldImg"/>
          </p:nvPr>
        </p:nvSpPr>
        <p:spPr>
          <a:ln/>
        </p:spPr>
      </p:sp>
      <p:sp>
        <p:nvSpPr>
          <p:cNvPr id="80899"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0956919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p:cNvSpPr>
          <p:nvPr>
            <p:ph type="sldImg"/>
          </p:nvPr>
        </p:nvSpPr>
        <p:spPr>
          <a:ln/>
        </p:spPr>
      </p:sp>
      <p:sp>
        <p:nvSpPr>
          <p:cNvPr id="82946" name="Notes Placeholder 2"/>
          <p:cNvSpPr>
            <a:spLocks noGrp="1"/>
          </p:cNvSpPr>
          <p:nvPr>
            <p:ph type="body" idx="1"/>
          </p:nvPr>
        </p:nvSpPr>
        <p:spPr>
          <a:noFill/>
          <a:ln/>
        </p:spPr>
        <p:txBody>
          <a:bodyPr/>
          <a:lstStyle/>
          <a:p>
            <a:endParaRPr lang="en-US" dirty="0"/>
          </a:p>
        </p:txBody>
      </p:sp>
      <p:sp>
        <p:nvSpPr>
          <p:cNvPr id="82947" name="Slide Number Placeholder 3"/>
          <p:cNvSpPr>
            <a:spLocks noGrp="1"/>
          </p:cNvSpPr>
          <p:nvPr>
            <p:ph type="sldNum" sz="quarter" idx="5"/>
          </p:nvPr>
        </p:nvSpPr>
        <p:spPr>
          <a:noFill/>
        </p:spPr>
        <p:txBody>
          <a:bodyPr/>
          <a:lstStyle/>
          <a:p>
            <a:fld id="{A97E424B-D4FC-4AA4-9015-8D5549BE23A6}" type="slidenum">
              <a:rPr lang="en-US" smtClean="0"/>
              <a:pPr/>
              <a:t>47</a:t>
            </a:fld>
            <a:endParaRPr lang="en-US"/>
          </a:p>
        </p:txBody>
      </p:sp>
    </p:spTree>
    <p:extLst>
      <p:ext uri="{BB962C8B-B14F-4D97-AF65-F5344CB8AC3E}">
        <p14:creationId xmlns:p14="http://schemas.microsoft.com/office/powerpoint/2010/main" val="22000842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p:cNvSpPr>
          <p:nvPr>
            <p:ph type="sldImg"/>
          </p:nvPr>
        </p:nvSpPr>
        <p:spPr>
          <a:ln/>
        </p:spPr>
      </p:sp>
      <p:sp>
        <p:nvSpPr>
          <p:cNvPr id="87042" name="Notes Placeholder 2"/>
          <p:cNvSpPr>
            <a:spLocks noGrp="1"/>
          </p:cNvSpPr>
          <p:nvPr>
            <p:ph type="body" idx="1"/>
          </p:nvPr>
        </p:nvSpPr>
        <p:spPr>
          <a:noFill/>
          <a:ln/>
        </p:spPr>
        <p:txBody>
          <a:bodyPr/>
          <a:lstStyle/>
          <a:p>
            <a:pPr>
              <a:buFontTx/>
              <a:buNone/>
            </a:pPr>
            <a:endParaRPr lang="en-US" dirty="0"/>
          </a:p>
        </p:txBody>
      </p:sp>
      <p:sp>
        <p:nvSpPr>
          <p:cNvPr id="87043" name="Slide Number Placeholder 3"/>
          <p:cNvSpPr>
            <a:spLocks noGrp="1"/>
          </p:cNvSpPr>
          <p:nvPr>
            <p:ph type="sldNum" sz="quarter" idx="5"/>
          </p:nvPr>
        </p:nvSpPr>
        <p:spPr>
          <a:noFill/>
        </p:spPr>
        <p:txBody>
          <a:bodyPr/>
          <a:lstStyle/>
          <a:p>
            <a:fld id="{AAC49B68-BCF9-4803-A51A-3E93B08FD947}" type="slidenum">
              <a:rPr lang="en-US" smtClean="0"/>
              <a:pPr/>
              <a:t>48</a:t>
            </a:fld>
            <a:endParaRPr lang="en-US"/>
          </a:p>
        </p:txBody>
      </p:sp>
    </p:spTree>
    <p:extLst>
      <p:ext uri="{BB962C8B-B14F-4D97-AF65-F5344CB8AC3E}">
        <p14:creationId xmlns:p14="http://schemas.microsoft.com/office/powerpoint/2010/main" val="2375427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3</a:t>
            </a:fld>
            <a:endParaRPr lang="en-US" altLang="en-US"/>
          </a:p>
        </p:txBody>
      </p:sp>
    </p:spTree>
    <p:extLst>
      <p:ext uri="{BB962C8B-B14F-4D97-AF65-F5344CB8AC3E}">
        <p14:creationId xmlns:p14="http://schemas.microsoft.com/office/powerpoint/2010/main" val="10770220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Slide Image Placeholder 1"/>
          <p:cNvSpPr>
            <a:spLocks noGrp="1" noRot="1" noChangeAspect="1"/>
          </p:cNvSpPr>
          <p:nvPr>
            <p:ph type="sldImg"/>
          </p:nvPr>
        </p:nvSpPr>
        <p:spPr>
          <a:ln/>
        </p:spPr>
      </p:sp>
      <p:sp>
        <p:nvSpPr>
          <p:cNvPr id="89090" name="Notes Placeholder 2"/>
          <p:cNvSpPr>
            <a:spLocks noGrp="1"/>
          </p:cNvSpPr>
          <p:nvPr>
            <p:ph type="body" idx="1"/>
          </p:nvPr>
        </p:nvSpPr>
        <p:spPr>
          <a:noFill/>
          <a:ln/>
        </p:spPr>
        <p:txBody>
          <a:bodyPr/>
          <a:lstStyle/>
          <a:p>
            <a:endParaRPr lang="en-US"/>
          </a:p>
        </p:txBody>
      </p:sp>
      <p:sp>
        <p:nvSpPr>
          <p:cNvPr id="89091" name="Slide Number Placeholder 3"/>
          <p:cNvSpPr>
            <a:spLocks noGrp="1"/>
          </p:cNvSpPr>
          <p:nvPr>
            <p:ph type="sldNum" sz="quarter" idx="5"/>
          </p:nvPr>
        </p:nvSpPr>
        <p:spPr>
          <a:noFill/>
        </p:spPr>
        <p:txBody>
          <a:bodyPr/>
          <a:lstStyle/>
          <a:p>
            <a:fld id="{4FC706B6-6653-4BAB-ACEB-43B7ED989847}" type="slidenum">
              <a:rPr lang="en-US" smtClean="0"/>
              <a:pPr/>
              <a:t>49</a:t>
            </a:fld>
            <a:endParaRPr lang="en-US"/>
          </a:p>
        </p:txBody>
      </p:sp>
    </p:spTree>
    <p:extLst>
      <p:ext uri="{BB962C8B-B14F-4D97-AF65-F5344CB8AC3E}">
        <p14:creationId xmlns:p14="http://schemas.microsoft.com/office/powerpoint/2010/main" val="1815922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7"/>
          <p:cNvSpPr>
            <a:spLocks noGrp="1" noChangeArrowheads="1"/>
          </p:cNvSpPr>
          <p:nvPr>
            <p:ph type="sldNum" sz="quarter" idx="5"/>
          </p:nvPr>
        </p:nvSpPr>
        <p:spPr>
          <a:noFill/>
        </p:spPr>
        <p:txBody>
          <a:bodyPr/>
          <a:lstStyle/>
          <a:p>
            <a:fld id="{90AB63DD-FE61-49C5-A410-DD8F212455AB}" type="slidenum">
              <a:rPr lang="en-US" smtClean="0"/>
              <a:pPr/>
              <a:t>51</a:t>
            </a:fld>
            <a:endParaRPr lang="en-US"/>
          </a:p>
        </p:txBody>
      </p:sp>
      <p:sp>
        <p:nvSpPr>
          <p:cNvPr id="93186" name="Rectangle 2"/>
          <p:cNvSpPr>
            <a:spLocks noGrp="1" noRot="1" noChangeAspect="1" noChangeArrowheads="1" noTextEdit="1"/>
          </p:cNvSpPr>
          <p:nvPr>
            <p:ph type="sldImg"/>
          </p:nvPr>
        </p:nvSpPr>
        <p:spPr>
          <a:ln/>
        </p:spPr>
      </p:sp>
      <p:sp>
        <p:nvSpPr>
          <p:cNvPr id="93187" name="Rectangle 3"/>
          <p:cNvSpPr>
            <a:spLocks noGrp="1" noChangeArrowheads="1"/>
          </p:cNvSpPr>
          <p:nvPr>
            <p:ph type="body" idx="1"/>
          </p:nvPr>
        </p:nvSpPr>
        <p:spPr>
          <a:noFill/>
          <a:ln/>
        </p:spPr>
        <p:txBody>
          <a:bodyPr/>
          <a:lstStyle/>
          <a:p>
            <a:pPr eaLnBrk="1" hangingPunct="1">
              <a:buFontTx/>
              <a:buNone/>
            </a:pPr>
            <a:endParaRPr lang="en-US" dirty="0"/>
          </a:p>
        </p:txBody>
      </p:sp>
    </p:spTree>
    <p:extLst>
      <p:ext uri="{BB962C8B-B14F-4D97-AF65-F5344CB8AC3E}">
        <p14:creationId xmlns:p14="http://schemas.microsoft.com/office/powerpoint/2010/main" val="13147275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Slide Image Placeholder 1"/>
          <p:cNvSpPr>
            <a:spLocks noGrp="1" noRot="1" noChangeAspect="1"/>
          </p:cNvSpPr>
          <p:nvPr>
            <p:ph type="sldImg"/>
          </p:nvPr>
        </p:nvSpPr>
        <p:spPr>
          <a:ln/>
        </p:spPr>
      </p:sp>
      <p:sp>
        <p:nvSpPr>
          <p:cNvPr id="95234" name="Notes Placeholder 2"/>
          <p:cNvSpPr>
            <a:spLocks noGrp="1"/>
          </p:cNvSpPr>
          <p:nvPr>
            <p:ph type="body" idx="1"/>
          </p:nvPr>
        </p:nvSpPr>
        <p:spPr>
          <a:noFill/>
          <a:ln/>
        </p:spPr>
        <p:txBody>
          <a:bodyPr/>
          <a:lstStyle/>
          <a:p>
            <a:endParaRPr lang="en-US"/>
          </a:p>
        </p:txBody>
      </p:sp>
      <p:sp>
        <p:nvSpPr>
          <p:cNvPr id="95235" name="Slide Number Placeholder 3"/>
          <p:cNvSpPr>
            <a:spLocks noGrp="1"/>
          </p:cNvSpPr>
          <p:nvPr>
            <p:ph type="sldNum" sz="quarter" idx="5"/>
          </p:nvPr>
        </p:nvSpPr>
        <p:spPr>
          <a:noFill/>
        </p:spPr>
        <p:txBody>
          <a:bodyPr/>
          <a:lstStyle/>
          <a:p>
            <a:fld id="{760109F0-45D8-4E13-B987-8713F5B515A5}" type="slidenum">
              <a:rPr lang="en-US" smtClean="0"/>
              <a:pPr/>
              <a:t>52</a:t>
            </a:fld>
            <a:endParaRPr lang="en-US"/>
          </a:p>
        </p:txBody>
      </p:sp>
    </p:spTree>
    <p:extLst>
      <p:ext uri="{BB962C8B-B14F-4D97-AF65-F5344CB8AC3E}">
        <p14:creationId xmlns:p14="http://schemas.microsoft.com/office/powerpoint/2010/main" val="34221331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Slide Image Placeholder 1"/>
          <p:cNvSpPr>
            <a:spLocks noGrp="1" noRot="1" noChangeAspect="1"/>
          </p:cNvSpPr>
          <p:nvPr>
            <p:ph type="sldImg"/>
          </p:nvPr>
        </p:nvSpPr>
        <p:spPr>
          <a:ln/>
        </p:spPr>
      </p:sp>
      <p:sp>
        <p:nvSpPr>
          <p:cNvPr id="95234" name="Notes Placeholder 2"/>
          <p:cNvSpPr>
            <a:spLocks noGrp="1"/>
          </p:cNvSpPr>
          <p:nvPr>
            <p:ph type="body" idx="1"/>
          </p:nvPr>
        </p:nvSpPr>
        <p:spPr>
          <a:noFill/>
          <a:ln/>
        </p:spPr>
        <p:txBody>
          <a:bodyPr/>
          <a:lstStyle/>
          <a:p>
            <a:endParaRPr lang="en-US"/>
          </a:p>
        </p:txBody>
      </p:sp>
      <p:sp>
        <p:nvSpPr>
          <p:cNvPr id="95235" name="Slide Number Placeholder 3"/>
          <p:cNvSpPr>
            <a:spLocks noGrp="1"/>
          </p:cNvSpPr>
          <p:nvPr>
            <p:ph type="sldNum" sz="quarter" idx="5"/>
          </p:nvPr>
        </p:nvSpPr>
        <p:spPr>
          <a:noFill/>
        </p:spPr>
        <p:txBody>
          <a:bodyPr/>
          <a:lstStyle/>
          <a:p>
            <a:fld id="{760109F0-45D8-4E13-B987-8713F5B515A5}" type="slidenum">
              <a:rPr lang="en-US" smtClean="0"/>
              <a:pPr/>
              <a:t>53</a:t>
            </a:fld>
            <a:endParaRPr lang="en-US"/>
          </a:p>
        </p:txBody>
      </p:sp>
    </p:spTree>
    <p:extLst>
      <p:ext uri="{BB962C8B-B14F-4D97-AF65-F5344CB8AC3E}">
        <p14:creationId xmlns:p14="http://schemas.microsoft.com/office/powerpoint/2010/main" val="34980956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7"/>
          <p:cNvSpPr>
            <a:spLocks noGrp="1" noChangeArrowheads="1"/>
          </p:cNvSpPr>
          <p:nvPr>
            <p:ph type="sldNum" sz="quarter" idx="5"/>
          </p:nvPr>
        </p:nvSpPr>
        <p:spPr>
          <a:noFill/>
        </p:spPr>
        <p:txBody>
          <a:bodyPr/>
          <a:lstStyle/>
          <a:p>
            <a:fld id="{5CB72755-DA4C-42B2-BA50-1B803AF8E798}" type="slidenum">
              <a:rPr lang="en-US" smtClean="0"/>
              <a:pPr/>
              <a:t>54</a:t>
            </a:fld>
            <a:endParaRPr lang="en-US"/>
          </a:p>
        </p:txBody>
      </p:sp>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p:spPr>
        <p:txBody>
          <a:bodyPr/>
          <a:lstStyle/>
          <a:p>
            <a:pPr>
              <a:buFontTx/>
              <a:buChar char="•"/>
            </a:pPr>
            <a:endParaRPr lang="en-US" dirty="0"/>
          </a:p>
        </p:txBody>
      </p:sp>
    </p:spTree>
    <p:extLst>
      <p:ext uri="{BB962C8B-B14F-4D97-AF65-F5344CB8AC3E}">
        <p14:creationId xmlns:p14="http://schemas.microsoft.com/office/powerpoint/2010/main" val="257439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2"/>
          <p:cNvSpPr>
            <a:spLocks noGrp="1" noChangeArrowheads="1"/>
          </p:cNvSpPr>
          <p:nvPr>
            <p:ph type="hdr" sz="quarter"/>
          </p:nvPr>
        </p:nvSpPr>
        <p:spPr>
          <a:noFill/>
        </p:spPr>
        <p:txBody>
          <a:bodyPr/>
          <a:lstStyle/>
          <a:p>
            <a:r>
              <a:rPr lang="en-US"/>
              <a:t>http://www.povertyactionlab.org/</a:t>
            </a:r>
          </a:p>
        </p:txBody>
      </p:sp>
      <p:sp>
        <p:nvSpPr>
          <p:cNvPr id="124930" name="Rectangle 7"/>
          <p:cNvSpPr>
            <a:spLocks noGrp="1" noChangeArrowheads="1"/>
          </p:cNvSpPr>
          <p:nvPr>
            <p:ph type="sldNum" sz="quarter" idx="5"/>
          </p:nvPr>
        </p:nvSpPr>
        <p:spPr>
          <a:noFill/>
        </p:spPr>
        <p:txBody>
          <a:bodyPr/>
          <a:lstStyle/>
          <a:p>
            <a:fld id="{D36BFBCE-4B73-4845-B4F5-66AC7FCCC9EA}" type="slidenum">
              <a:rPr lang="en-US" smtClean="0"/>
              <a:pPr/>
              <a:t>55</a:t>
            </a:fld>
            <a:endParaRPr lang="en-US"/>
          </a:p>
        </p:txBody>
      </p:sp>
      <p:sp>
        <p:nvSpPr>
          <p:cNvPr id="124931" name="Rectangle 2"/>
          <p:cNvSpPr>
            <a:spLocks noGrp="1" noRot="1" noChangeAspect="1" noChangeArrowheads="1" noTextEdit="1"/>
          </p:cNvSpPr>
          <p:nvPr>
            <p:ph type="sldImg"/>
          </p:nvPr>
        </p:nvSpPr>
        <p:spPr>
          <a:ln/>
        </p:spPr>
      </p:sp>
      <p:sp>
        <p:nvSpPr>
          <p:cNvPr id="124932"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8496824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p:cNvSpPr>
            <a:spLocks noGrp="1" noChangeArrowheads="1"/>
          </p:cNvSpPr>
          <p:nvPr>
            <p:ph type="hdr" sz="quarter"/>
          </p:nvPr>
        </p:nvSpPr>
        <p:spPr>
          <a:noFill/>
        </p:spPr>
        <p:txBody>
          <a:bodyPr/>
          <a:lstStyle/>
          <a:p>
            <a:r>
              <a:rPr lang="en-US"/>
              <a:t>http://www.povertyactionlab.org/</a:t>
            </a:r>
          </a:p>
        </p:txBody>
      </p:sp>
      <p:sp>
        <p:nvSpPr>
          <p:cNvPr id="126978" name="Rectangle 7"/>
          <p:cNvSpPr>
            <a:spLocks noGrp="1" noChangeArrowheads="1"/>
          </p:cNvSpPr>
          <p:nvPr>
            <p:ph type="sldNum" sz="quarter" idx="5"/>
          </p:nvPr>
        </p:nvSpPr>
        <p:spPr>
          <a:noFill/>
        </p:spPr>
        <p:txBody>
          <a:bodyPr/>
          <a:lstStyle/>
          <a:p>
            <a:fld id="{17CC9EF2-523F-4E74-9E9A-C41F428EF075}" type="slidenum">
              <a:rPr lang="en-US" smtClean="0"/>
              <a:pPr/>
              <a:t>56</a:t>
            </a:fld>
            <a:endParaRPr lang="en-US"/>
          </a:p>
        </p:txBody>
      </p:sp>
      <p:sp>
        <p:nvSpPr>
          <p:cNvPr id="126979" name="Rectangle 2"/>
          <p:cNvSpPr>
            <a:spLocks noGrp="1" noRot="1" noChangeAspect="1" noChangeArrowheads="1" noTextEdit="1"/>
          </p:cNvSpPr>
          <p:nvPr>
            <p:ph type="sldImg"/>
          </p:nvPr>
        </p:nvSpPr>
        <p:spPr>
          <a:ln/>
        </p:spPr>
      </p:sp>
      <p:sp>
        <p:nvSpPr>
          <p:cNvPr id="12698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2532360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Slide Image Placeholder 1"/>
          <p:cNvSpPr>
            <a:spLocks noGrp="1" noRot="1" noChangeAspect="1"/>
          </p:cNvSpPr>
          <p:nvPr>
            <p:ph type="sldImg"/>
          </p:nvPr>
        </p:nvSpPr>
        <p:spPr>
          <a:ln/>
        </p:spPr>
      </p:sp>
      <p:sp>
        <p:nvSpPr>
          <p:cNvPr id="122882" name="Notes Placeholder 2"/>
          <p:cNvSpPr>
            <a:spLocks noGrp="1"/>
          </p:cNvSpPr>
          <p:nvPr>
            <p:ph type="body" idx="1"/>
          </p:nvPr>
        </p:nvSpPr>
        <p:spPr>
          <a:noFill/>
          <a:ln/>
        </p:spPr>
        <p:txBody>
          <a:bodyPr/>
          <a:lstStyle/>
          <a:p>
            <a:endParaRPr lang="en-US"/>
          </a:p>
        </p:txBody>
      </p:sp>
      <p:sp>
        <p:nvSpPr>
          <p:cNvPr id="122883" name="Slide Number Placeholder 3"/>
          <p:cNvSpPr>
            <a:spLocks noGrp="1"/>
          </p:cNvSpPr>
          <p:nvPr>
            <p:ph type="sldNum" sz="quarter" idx="5"/>
          </p:nvPr>
        </p:nvSpPr>
        <p:spPr>
          <a:noFill/>
        </p:spPr>
        <p:txBody>
          <a:bodyPr/>
          <a:lstStyle/>
          <a:p>
            <a:fld id="{C3095EAD-5C14-4656-BDC3-81AABF5D4E2F}" type="slidenum">
              <a:rPr lang="en-US" smtClean="0"/>
              <a:pPr/>
              <a:t>57</a:t>
            </a:fld>
            <a:endParaRPr lang="en-US"/>
          </a:p>
        </p:txBody>
      </p:sp>
    </p:spTree>
    <p:extLst>
      <p:ext uri="{BB962C8B-B14F-4D97-AF65-F5344CB8AC3E}">
        <p14:creationId xmlns:p14="http://schemas.microsoft.com/office/powerpoint/2010/main" val="2766602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59</a:t>
            </a:fld>
            <a:endParaRPr lang="en-US" altLang="en-US"/>
          </a:p>
        </p:txBody>
      </p:sp>
    </p:spTree>
    <p:extLst>
      <p:ext uri="{BB962C8B-B14F-4D97-AF65-F5344CB8AC3E}">
        <p14:creationId xmlns:p14="http://schemas.microsoft.com/office/powerpoint/2010/main" val="25023828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60</a:t>
            </a:fld>
            <a:endParaRPr lang="en-US" altLang="en-US"/>
          </a:p>
        </p:txBody>
      </p:sp>
    </p:spTree>
    <p:extLst>
      <p:ext uri="{BB962C8B-B14F-4D97-AF65-F5344CB8AC3E}">
        <p14:creationId xmlns:p14="http://schemas.microsoft.com/office/powerpoint/2010/main" val="3194376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4</a:t>
            </a:fld>
            <a:endParaRPr lang="en-US" altLang="en-US"/>
          </a:p>
        </p:txBody>
      </p:sp>
    </p:spTree>
    <p:extLst>
      <p:ext uri="{BB962C8B-B14F-4D97-AF65-F5344CB8AC3E}">
        <p14:creationId xmlns:p14="http://schemas.microsoft.com/office/powerpoint/2010/main" val="3979844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5</a:t>
            </a:fld>
            <a:endParaRPr lang="en-US" altLang="en-US"/>
          </a:p>
        </p:txBody>
      </p:sp>
    </p:spTree>
    <p:extLst>
      <p:ext uri="{BB962C8B-B14F-4D97-AF65-F5344CB8AC3E}">
        <p14:creationId xmlns:p14="http://schemas.microsoft.com/office/powerpoint/2010/main" val="3731788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6</a:t>
            </a:fld>
            <a:endParaRPr lang="en-US" altLang="en-US"/>
          </a:p>
        </p:txBody>
      </p:sp>
    </p:spTree>
    <p:extLst>
      <p:ext uri="{BB962C8B-B14F-4D97-AF65-F5344CB8AC3E}">
        <p14:creationId xmlns:p14="http://schemas.microsoft.com/office/powerpoint/2010/main" val="2970335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7</a:t>
            </a:fld>
            <a:endParaRPr lang="en-US" altLang="en-US"/>
          </a:p>
        </p:txBody>
      </p:sp>
    </p:spTree>
    <p:extLst>
      <p:ext uri="{BB962C8B-B14F-4D97-AF65-F5344CB8AC3E}">
        <p14:creationId xmlns:p14="http://schemas.microsoft.com/office/powerpoint/2010/main" val="2716905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8</a:t>
            </a:fld>
            <a:endParaRPr lang="en-US" altLang="en-US"/>
          </a:p>
        </p:txBody>
      </p:sp>
    </p:spTree>
    <p:extLst>
      <p:ext uri="{BB962C8B-B14F-4D97-AF65-F5344CB8AC3E}">
        <p14:creationId xmlns:p14="http://schemas.microsoft.com/office/powerpoint/2010/main" val="1192656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58E138B-50DE-4813-AA47-97E01727D75B}" type="slidenum">
              <a:rPr lang="en-US" altLang="en-US"/>
              <a:pPr>
                <a:defRPr/>
              </a:pPr>
              <a:t>9</a:t>
            </a:fld>
            <a:endParaRPr lang="en-US" altLang="en-US"/>
          </a:p>
        </p:txBody>
      </p:sp>
    </p:spTree>
    <p:extLst>
      <p:ext uri="{BB962C8B-B14F-4D97-AF65-F5344CB8AC3E}">
        <p14:creationId xmlns:p14="http://schemas.microsoft.com/office/powerpoint/2010/main" val="1491576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0EB16-45CF-21DC-8D79-84A559B4C26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E35A3A6-DF86-8E3B-932E-66351A068F59}"/>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5C62EA9-8B5E-427F-ABFF-89B6A42A8F54}"/>
              </a:ext>
            </a:extLst>
          </p:cNvPr>
          <p:cNvSpPr>
            <a:spLocks noGrp="1"/>
          </p:cNvSpPr>
          <p:nvPr>
            <p:ph type="dt" sz="half" idx="10"/>
          </p:nvPr>
        </p:nvSpPr>
        <p:spPr/>
        <p:txBody>
          <a:bodyPr/>
          <a:lstStyle/>
          <a:p>
            <a:pPr>
              <a:defRPr/>
            </a:pPr>
            <a:endParaRPr lang="en-US" altLang="en-US"/>
          </a:p>
        </p:txBody>
      </p:sp>
      <p:sp>
        <p:nvSpPr>
          <p:cNvPr id="5" name="Footer Placeholder 4">
            <a:extLst>
              <a:ext uri="{FF2B5EF4-FFF2-40B4-BE49-F238E27FC236}">
                <a16:creationId xmlns:a16="http://schemas.microsoft.com/office/drawing/2014/main" id="{10077E1D-9B03-4583-1EEE-629066F5DF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B8F9B3-48D6-E7FC-36A8-4C4F2BC8F9E7}"/>
              </a:ext>
            </a:extLst>
          </p:cNvPr>
          <p:cNvSpPr>
            <a:spLocks noGrp="1"/>
          </p:cNvSpPr>
          <p:nvPr>
            <p:ph type="sldNum" sz="quarter" idx="12"/>
          </p:nvPr>
        </p:nvSpPr>
        <p:spPr/>
        <p:txBody>
          <a:bodyPr/>
          <a:lstStyle/>
          <a:p>
            <a:pPr>
              <a:defRPr/>
            </a:pPr>
            <a:fld id="{943AE05A-EDB6-4742-AEBF-20E14864334D}" type="slidenum">
              <a:rPr lang="en-US" altLang="en-US" smtClean="0"/>
              <a:pPr>
                <a:defRPr/>
              </a:pPr>
              <a:t>‹#›</a:t>
            </a:fld>
            <a:endParaRPr lang="en-US" altLang="en-US"/>
          </a:p>
        </p:txBody>
      </p:sp>
    </p:spTree>
    <p:extLst>
      <p:ext uri="{BB962C8B-B14F-4D97-AF65-F5344CB8AC3E}">
        <p14:creationId xmlns:p14="http://schemas.microsoft.com/office/powerpoint/2010/main" val="1182562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D95AC-7344-A4FC-A501-C0AE657F8E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9238B0-4B84-EA14-DA76-91049E1D98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E7832-0B80-48A3-779F-0B0891179634}"/>
              </a:ext>
            </a:extLst>
          </p:cNvPr>
          <p:cNvSpPr>
            <a:spLocks noGrp="1"/>
          </p:cNvSpPr>
          <p:nvPr>
            <p:ph type="dt" sz="half" idx="10"/>
          </p:nvPr>
        </p:nvSpPr>
        <p:spPr/>
        <p:txBody>
          <a:bodyPr/>
          <a:lstStyle/>
          <a:p>
            <a:pPr>
              <a:defRPr/>
            </a:pPr>
            <a:endParaRPr lang="en-US" altLang="en-US"/>
          </a:p>
        </p:txBody>
      </p:sp>
      <p:sp>
        <p:nvSpPr>
          <p:cNvPr id="5" name="Footer Placeholder 4">
            <a:extLst>
              <a:ext uri="{FF2B5EF4-FFF2-40B4-BE49-F238E27FC236}">
                <a16:creationId xmlns:a16="http://schemas.microsoft.com/office/drawing/2014/main" id="{EB99C8C4-EE77-A203-98FB-D239F052F1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093181-0AC5-72D9-9E73-6FEF4CFD969A}"/>
              </a:ext>
            </a:extLst>
          </p:cNvPr>
          <p:cNvSpPr>
            <a:spLocks noGrp="1"/>
          </p:cNvSpPr>
          <p:nvPr>
            <p:ph type="sldNum" sz="quarter" idx="12"/>
          </p:nvPr>
        </p:nvSpPr>
        <p:spPr/>
        <p:txBody>
          <a:bodyPr/>
          <a:lstStyle/>
          <a:p>
            <a:pPr>
              <a:defRPr/>
            </a:pPr>
            <a:fld id="{7DEE52D7-1D50-44A8-87DA-78A9856464A9}" type="slidenum">
              <a:rPr lang="en-US" altLang="en-US" smtClean="0"/>
              <a:pPr>
                <a:defRPr/>
              </a:pPr>
              <a:t>‹#›</a:t>
            </a:fld>
            <a:endParaRPr lang="en-US" altLang="en-US"/>
          </a:p>
        </p:txBody>
      </p:sp>
    </p:spTree>
    <p:extLst>
      <p:ext uri="{BB962C8B-B14F-4D97-AF65-F5344CB8AC3E}">
        <p14:creationId xmlns:p14="http://schemas.microsoft.com/office/powerpoint/2010/main" val="1006599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6F2F49-3F7C-2C93-28EE-181FFDD416E9}"/>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F5DBD56-8BAA-180E-F07F-58B07FA5A5A6}"/>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C86E83-F6D4-8644-AE07-6E3DF117136F}"/>
              </a:ext>
            </a:extLst>
          </p:cNvPr>
          <p:cNvSpPr>
            <a:spLocks noGrp="1"/>
          </p:cNvSpPr>
          <p:nvPr>
            <p:ph type="dt" sz="half" idx="10"/>
          </p:nvPr>
        </p:nvSpPr>
        <p:spPr/>
        <p:txBody>
          <a:bodyPr/>
          <a:lstStyle/>
          <a:p>
            <a:pPr>
              <a:defRPr/>
            </a:pPr>
            <a:endParaRPr lang="en-US" altLang="en-US"/>
          </a:p>
        </p:txBody>
      </p:sp>
      <p:sp>
        <p:nvSpPr>
          <p:cNvPr id="5" name="Footer Placeholder 4">
            <a:extLst>
              <a:ext uri="{FF2B5EF4-FFF2-40B4-BE49-F238E27FC236}">
                <a16:creationId xmlns:a16="http://schemas.microsoft.com/office/drawing/2014/main" id="{D3ED0457-05EE-F177-9A02-D639A33C88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C939DB-E2B5-0140-621C-4D945E579727}"/>
              </a:ext>
            </a:extLst>
          </p:cNvPr>
          <p:cNvSpPr>
            <a:spLocks noGrp="1"/>
          </p:cNvSpPr>
          <p:nvPr>
            <p:ph type="sldNum" sz="quarter" idx="12"/>
          </p:nvPr>
        </p:nvSpPr>
        <p:spPr/>
        <p:txBody>
          <a:bodyPr/>
          <a:lstStyle/>
          <a:p>
            <a:pPr>
              <a:defRPr/>
            </a:pPr>
            <a:fld id="{70F2FB44-F894-48CF-832B-DEA97D5D032A}" type="slidenum">
              <a:rPr lang="en-US" altLang="en-US" smtClean="0"/>
              <a:pPr>
                <a:defRPr/>
              </a:pPr>
              <a:t>‹#›</a:t>
            </a:fld>
            <a:endParaRPr lang="en-US" altLang="en-US"/>
          </a:p>
        </p:txBody>
      </p:sp>
    </p:spTree>
    <p:extLst>
      <p:ext uri="{BB962C8B-B14F-4D97-AF65-F5344CB8AC3E}">
        <p14:creationId xmlns:p14="http://schemas.microsoft.com/office/powerpoint/2010/main" val="268666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F7E2F-C4B2-57B1-83AD-3DBCDAA58B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350F96-67DD-32C7-9E1A-A88D08DCE4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E485F2-9966-C51D-4831-2BEB1AD6E8B5}"/>
              </a:ext>
            </a:extLst>
          </p:cNvPr>
          <p:cNvSpPr>
            <a:spLocks noGrp="1"/>
          </p:cNvSpPr>
          <p:nvPr>
            <p:ph type="dt" sz="half" idx="10"/>
          </p:nvPr>
        </p:nvSpPr>
        <p:spPr/>
        <p:txBody>
          <a:bodyPr/>
          <a:lstStyle/>
          <a:p>
            <a:pPr>
              <a:defRPr/>
            </a:pPr>
            <a:endParaRPr lang="en-US" altLang="en-US"/>
          </a:p>
        </p:txBody>
      </p:sp>
      <p:sp>
        <p:nvSpPr>
          <p:cNvPr id="5" name="Footer Placeholder 4">
            <a:extLst>
              <a:ext uri="{FF2B5EF4-FFF2-40B4-BE49-F238E27FC236}">
                <a16:creationId xmlns:a16="http://schemas.microsoft.com/office/drawing/2014/main" id="{9547F802-6F9A-D488-6169-803722F7D6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302F22-7E22-3E0B-B0DF-2E528F2BFEC5}"/>
              </a:ext>
            </a:extLst>
          </p:cNvPr>
          <p:cNvSpPr>
            <a:spLocks noGrp="1"/>
          </p:cNvSpPr>
          <p:nvPr>
            <p:ph type="sldNum" sz="quarter" idx="12"/>
          </p:nvPr>
        </p:nvSpPr>
        <p:spPr/>
        <p:txBody>
          <a:bodyPr/>
          <a:lstStyle/>
          <a:p>
            <a:pPr>
              <a:defRPr/>
            </a:pPr>
            <a:fld id="{32CC7B69-DA2F-4008-B208-EC7DD2AB1B75}" type="slidenum">
              <a:rPr lang="en-US" altLang="en-US" smtClean="0"/>
              <a:pPr>
                <a:defRPr/>
              </a:pPr>
              <a:t>‹#›</a:t>
            </a:fld>
            <a:endParaRPr lang="en-US" altLang="en-US"/>
          </a:p>
        </p:txBody>
      </p:sp>
    </p:spTree>
    <p:extLst>
      <p:ext uri="{BB962C8B-B14F-4D97-AF65-F5344CB8AC3E}">
        <p14:creationId xmlns:p14="http://schemas.microsoft.com/office/powerpoint/2010/main" val="1214035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609D0-C8B0-5B9F-38F0-F297BD9A0371}"/>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3B86771D-6D0E-F4D1-FA25-74E7D5DCA590}"/>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69C5A2-D00F-0486-F48C-D7F210B1FE7C}"/>
              </a:ext>
            </a:extLst>
          </p:cNvPr>
          <p:cNvSpPr>
            <a:spLocks noGrp="1"/>
          </p:cNvSpPr>
          <p:nvPr>
            <p:ph type="dt" sz="half" idx="10"/>
          </p:nvPr>
        </p:nvSpPr>
        <p:spPr/>
        <p:txBody>
          <a:bodyPr/>
          <a:lstStyle/>
          <a:p>
            <a:pPr>
              <a:defRPr/>
            </a:pPr>
            <a:endParaRPr lang="en-US" altLang="en-US"/>
          </a:p>
        </p:txBody>
      </p:sp>
      <p:sp>
        <p:nvSpPr>
          <p:cNvPr id="5" name="Footer Placeholder 4">
            <a:extLst>
              <a:ext uri="{FF2B5EF4-FFF2-40B4-BE49-F238E27FC236}">
                <a16:creationId xmlns:a16="http://schemas.microsoft.com/office/drawing/2014/main" id="{38828C8F-A586-360F-4D6A-434EB83654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B7E2B1-2CA9-7AB2-5160-22C2204759F6}"/>
              </a:ext>
            </a:extLst>
          </p:cNvPr>
          <p:cNvSpPr>
            <a:spLocks noGrp="1"/>
          </p:cNvSpPr>
          <p:nvPr>
            <p:ph type="sldNum" sz="quarter" idx="12"/>
          </p:nvPr>
        </p:nvSpPr>
        <p:spPr/>
        <p:txBody>
          <a:bodyPr/>
          <a:lstStyle/>
          <a:p>
            <a:pPr>
              <a:defRPr/>
            </a:pPr>
            <a:fld id="{B4A84CD3-F46D-4132-9C90-EE07A49AB468}" type="slidenum">
              <a:rPr lang="en-US" altLang="en-US" smtClean="0"/>
              <a:pPr>
                <a:defRPr/>
              </a:pPr>
              <a:t>‹#›</a:t>
            </a:fld>
            <a:endParaRPr lang="en-US" altLang="en-US"/>
          </a:p>
        </p:txBody>
      </p:sp>
    </p:spTree>
    <p:extLst>
      <p:ext uri="{BB962C8B-B14F-4D97-AF65-F5344CB8AC3E}">
        <p14:creationId xmlns:p14="http://schemas.microsoft.com/office/powerpoint/2010/main" val="477794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770D0-86CB-E259-AC27-47935B1924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AC0ECD-3905-2845-D84E-1F0CE3C63605}"/>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0E21F2-6FE0-BC07-364A-EAD962CA983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3B4006-A2EE-FA76-129A-7B34670D154E}"/>
              </a:ext>
            </a:extLst>
          </p:cNvPr>
          <p:cNvSpPr>
            <a:spLocks noGrp="1"/>
          </p:cNvSpPr>
          <p:nvPr>
            <p:ph type="dt" sz="half" idx="10"/>
          </p:nvPr>
        </p:nvSpPr>
        <p:spPr/>
        <p:txBody>
          <a:bodyPr/>
          <a:lstStyle/>
          <a:p>
            <a:pPr>
              <a:defRPr/>
            </a:pPr>
            <a:endParaRPr lang="en-US" altLang="en-US"/>
          </a:p>
        </p:txBody>
      </p:sp>
      <p:sp>
        <p:nvSpPr>
          <p:cNvPr id="6" name="Footer Placeholder 5">
            <a:extLst>
              <a:ext uri="{FF2B5EF4-FFF2-40B4-BE49-F238E27FC236}">
                <a16:creationId xmlns:a16="http://schemas.microsoft.com/office/drawing/2014/main" id="{3106218C-E435-249A-35D1-2FD5CA295A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628873-D12C-95A3-C684-7FC941DF4B4B}"/>
              </a:ext>
            </a:extLst>
          </p:cNvPr>
          <p:cNvSpPr>
            <a:spLocks noGrp="1"/>
          </p:cNvSpPr>
          <p:nvPr>
            <p:ph type="sldNum" sz="quarter" idx="12"/>
          </p:nvPr>
        </p:nvSpPr>
        <p:spPr/>
        <p:txBody>
          <a:bodyPr/>
          <a:lstStyle/>
          <a:p>
            <a:pPr>
              <a:defRPr/>
            </a:pPr>
            <a:fld id="{470A1CCA-43E3-46B1-A135-56914E45AE94}" type="slidenum">
              <a:rPr lang="en-US" altLang="en-US" smtClean="0"/>
              <a:pPr>
                <a:defRPr/>
              </a:pPr>
              <a:t>‹#›</a:t>
            </a:fld>
            <a:endParaRPr lang="en-US" altLang="en-US"/>
          </a:p>
        </p:txBody>
      </p:sp>
    </p:spTree>
    <p:extLst>
      <p:ext uri="{BB962C8B-B14F-4D97-AF65-F5344CB8AC3E}">
        <p14:creationId xmlns:p14="http://schemas.microsoft.com/office/powerpoint/2010/main" val="3039878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061B-88F8-20C7-40A4-4CE66731B0E3}"/>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79B6CE-B22F-474B-94FA-97DE0B7AC012}"/>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03AFA9C7-BFB8-FE56-9077-D637F58470E1}"/>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688E23-0EF9-C203-33A5-24D4ECA37E2B}"/>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F286BBE0-A860-0BFB-85F3-07506ABF6307}"/>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7C298F-0360-D409-AE29-D72DDFB005EC}"/>
              </a:ext>
            </a:extLst>
          </p:cNvPr>
          <p:cNvSpPr>
            <a:spLocks noGrp="1"/>
          </p:cNvSpPr>
          <p:nvPr>
            <p:ph type="dt" sz="half" idx="10"/>
          </p:nvPr>
        </p:nvSpPr>
        <p:spPr/>
        <p:txBody>
          <a:bodyPr/>
          <a:lstStyle/>
          <a:p>
            <a:pPr>
              <a:defRPr/>
            </a:pPr>
            <a:endParaRPr lang="en-US" altLang="en-US"/>
          </a:p>
        </p:txBody>
      </p:sp>
      <p:sp>
        <p:nvSpPr>
          <p:cNvPr id="8" name="Footer Placeholder 7">
            <a:extLst>
              <a:ext uri="{FF2B5EF4-FFF2-40B4-BE49-F238E27FC236}">
                <a16:creationId xmlns:a16="http://schemas.microsoft.com/office/drawing/2014/main" id="{F2616A5F-3CFB-7707-970B-A6E0F438CD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6E91D1-F29B-9D05-7458-F908CDE4F613}"/>
              </a:ext>
            </a:extLst>
          </p:cNvPr>
          <p:cNvSpPr>
            <a:spLocks noGrp="1"/>
          </p:cNvSpPr>
          <p:nvPr>
            <p:ph type="sldNum" sz="quarter" idx="12"/>
          </p:nvPr>
        </p:nvSpPr>
        <p:spPr/>
        <p:txBody>
          <a:bodyPr/>
          <a:lstStyle/>
          <a:p>
            <a:pPr>
              <a:defRPr/>
            </a:pPr>
            <a:fld id="{9BC4B2FC-13E7-488D-88AE-BD3F8873AE39}" type="slidenum">
              <a:rPr lang="en-US" altLang="en-US" smtClean="0"/>
              <a:pPr>
                <a:defRPr/>
              </a:pPr>
              <a:t>‹#›</a:t>
            </a:fld>
            <a:endParaRPr lang="en-US" altLang="en-US"/>
          </a:p>
        </p:txBody>
      </p:sp>
    </p:spTree>
    <p:extLst>
      <p:ext uri="{BB962C8B-B14F-4D97-AF65-F5344CB8AC3E}">
        <p14:creationId xmlns:p14="http://schemas.microsoft.com/office/powerpoint/2010/main" val="3103551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0A7F-7B87-8D25-E3B3-0981F63AF0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A53E5D-BCC3-C697-0E46-49BB4F64C2C4}"/>
              </a:ext>
            </a:extLst>
          </p:cNvPr>
          <p:cNvSpPr>
            <a:spLocks noGrp="1"/>
          </p:cNvSpPr>
          <p:nvPr>
            <p:ph type="dt" sz="half" idx="10"/>
          </p:nvPr>
        </p:nvSpPr>
        <p:spPr/>
        <p:txBody>
          <a:bodyPr/>
          <a:lstStyle/>
          <a:p>
            <a:pPr>
              <a:defRPr/>
            </a:pPr>
            <a:endParaRPr lang="en-US" altLang="en-US"/>
          </a:p>
        </p:txBody>
      </p:sp>
      <p:sp>
        <p:nvSpPr>
          <p:cNvPr id="4" name="Footer Placeholder 3">
            <a:extLst>
              <a:ext uri="{FF2B5EF4-FFF2-40B4-BE49-F238E27FC236}">
                <a16:creationId xmlns:a16="http://schemas.microsoft.com/office/drawing/2014/main" id="{CFD3DB22-16F5-43D6-272F-1750609E12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11125DF-CA8D-7BB7-EC1F-7AD439E96F98}"/>
              </a:ext>
            </a:extLst>
          </p:cNvPr>
          <p:cNvSpPr>
            <a:spLocks noGrp="1"/>
          </p:cNvSpPr>
          <p:nvPr>
            <p:ph type="sldNum" sz="quarter" idx="12"/>
          </p:nvPr>
        </p:nvSpPr>
        <p:spPr/>
        <p:txBody>
          <a:bodyPr/>
          <a:lstStyle/>
          <a:p>
            <a:pPr>
              <a:defRPr/>
            </a:pPr>
            <a:fld id="{76DDC1ED-3F2A-46D4-9D74-4213E36AE382}" type="slidenum">
              <a:rPr lang="en-US" altLang="en-US" smtClean="0"/>
              <a:pPr>
                <a:defRPr/>
              </a:pPr>
              <a:t>‹#›</a:t>
            </a:fld>
            <a:endParaRPr lang="en-US" altLang="en-US"/>
          </a:p>
        </p:txBody>
      </p:sp>
    </p:spTree>
    <p:extLst>
      <p:ext uri="{BB962C8B-B14F-4D97-AF65-F5344CB8AC3E}">
        <p14:creationId xmlns:p14="http://schemas.microsoft.com/office/powerpoint/2010/main" val="150766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639E99-5AF5-43F4-1FC6-93576F33E6D2}"/>
              </a:ext>
            </a:extLst>
          </p:cNvPr>
          <p:cNvSpPr>
            <a:spLocks noGrp="1"/>
          </p:cNvSpPr>
          <p:nvPr>
            <p:ph type="dt" sz="half" idx="10"/>
          </p:nvPr>
        </p:nvSpPr>
        <p:spPr/>
        <p:txBody>
          <a:bodyPr/>
          <a:lstStyle/>
          <a:p>
            <a:pPr>
              <a:defRPr/>
            </a:pPr>
            <a:endParaRPr lang="en-US" altLang="en-US"/>
          </a:p>
        </p:txBody>
      </p:sp>
      <p:sp>
        <p:nvSpPr>
          <p:cNvPr id="3" name="Footer Placeholder 2">
            <a:extLst>
              <a:ext uri="{FF2B5EF4-FFF2-40B4-BE49-F238E27FC236}">
                <a16:creationId xmlns:a16="http://schemas.microsoft.com/office/drawing/2014/main" id="{B76C4A1F-AC54-64CF-9795-2415B714CA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9CF830-4035-2B11-F4D6-2807D3249621}"/>
              </a:ext>
            </a:extLst>
          </p:cNvPr>
          <p:cNvSpPr>
            <a:spLocks noGrp="1"/>
          </p:cNvSpPr>
          <p:nvPr>
            <p:ph type="sldNum" sz="quarter" idx="12"/>
          </p:nvPr>
        </p:nvSpPr>
        <p:spPr/>
        <p:txBody>
          <a:bodyPr/>
          <a:lstStyle/>
          <a:p>
            <a:pPr>
              <a:defRPr/>
            </a:pPr>
            <a:fld id="{EBDF98A1-81C6-428D-8BB9-D9A50A9AFBE3}" type="slidenum">
              <a:rPr lang="en-US" altLang="en-US" smtClean="0"/>
              <a:pPr>
                <a:defRPr/>
              </a:pPr>
              <a:t>‹#›</a:t>
            </a:fld>
            <a:endParaRPr lang="en-US" altLang="en-US"/>
          </a:p>
        </p:txBody>
      </p:sp>
    </p:spTree>
    <p:extLst>
      <p:ext uri="{BB962C8B-B14F-4D97-AF65-F5344CB8AC3E}">
        <p14:creationId xmlns:p14="http://schemas.microsoft.com/office/powerpoint/2010/main" val="3200648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4207-1072-90C8-F974-C1549E185FF0}"/>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890B17A-20FA-F78A-35CD-73951BC75BB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6C00FD-7F0B-1273-86E1-C111B3F631E2}"/>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35F46EE-4C2A-1F4B-E9BE-2D0FD0DC45E7}"/>
              </a:ext>
            </a:extLst>
          </p:cNvPr>
          <p:cNvSpPr>
            <a:spLocks noGrp="1"/>
          </p:cNvSpPr>
          <p:nvPr>
            <p:ph type="dt" sz="half" idx="10"/>
          </p:nvPr>
        </p:nvSpPr>
        <p:spPr/>
        <p:txBody>
          <a:bodyPr/>
          <a:lstStyle/>
          <a:p>
            <a:pPr>
              <a:defRPr/>
            </a:pPr>
            <a:endParaRPr lang="en-US" altLang="en-US"/>
          </a:p>
        </p:txBody>
      </p:sp>
      <p:sp>
        <p:nvSpPr>
          <p:cNvPr id="6" name="Footer Placeholder 5">
            <a:extLst>
              <a:ext uri="{FF2B5EF4-FFF2-40B4-BE49-F238E27FC236}">
                <a16:creationId xmlns:a16="http://schemas.microsoft.com/office/drawing/2014/main" id="{D4DE250F-FB09-30C8-C799-0A848EA77D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E714CA-6AFF-F406-3E38-CF7A7466A39A}"/>
              </a:ext>
            </a:extLst>
          </p:cNvPr>
          <p:cNvSpPr>
            <a:spLocks noGrp="1"/>
          </p:cNvSpPr>
          <p:nvPr>
            <p:ph type="sldNum" sz="quarter" idx="12"/>
          </p:nvPr>
        </p:nvSpPr>
        <p:spPr/>
        <p:txBody>
          <a:bodyPr/>
          <a:lstStyle/>
          <a:p>
            <a:pPr>
              <a:defRPr/>
            </a:pPr>
            <a:fld id="{36D10411-0458-403B-93A2-90C30C20739F}" type="slidenum">
              <a:rPr lang="en-US" altLang="en-US" smtClean="0"/>
              <a:pPr>
                <a:defRPr/>
              </a:pPr>
              <a:t>‹#›</a:t>
            </a:fld>
            <a:endParaRPr lang="en-US" altLang="en-US"/>
          </a:p>
        </p:txBody>
      </p:sp>
    </p:spTree>
    <p:extLst>
      <p:ext uri="{BB962C8B-B14F-4D97-AF65-F5344CB8AC3E}">
        <p14:creationId xmlns:p14="http://schemas.microsoft.com/office/powerpoint/2010/main" val="1990945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89DCD-6E5B-85C8-4E87-240EAD80657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BD7EADA2-3436-2487-F0CE-D6319E7EBD26}"/>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AE19EFF-B56F-8105-B781-F86AD6E1138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5D6C51D-974C-5E8A-0149-BC0669E865D7}"/>
              </a:ext>
            </a:extLst>
          </p:cNvPr>
          <p:cNvSpPr>
            <a:spLocks noGrp="1"/>
          </p:cNvSpPr>
          <p:nvPr>
            <p:ph type="dt" sz="half" idx="10"/>
          </p:nvPr>
        </p:nvSpPr>
        <p:spPr/>
        <p:txBody>
          <a:bodyPr/>
          <a:lstStyle/>
          <a:p>
            <a:pPr>
              <a:defRPr/>
            </a:pPr>
            <a:endParaRPr lang="en-US" altLang="en-US"/>
          </a:p>
        </p:txBody>
      </p:sp>
      <p:sp>
        <p:nvSpPr>
          <p:cNvPr id="6" name="Footer Placeholder 5">
            <a:extLst>
              <a:ext uri="{FF2B5EF4-FFF2-40B4-BE49-F238E27FC236}">
                <a16:creationId xmlns:a16="http://schemas.microsoft.com/office/drawing/2014/main" id="{AC7D54C4-9E8B-19B5-47DC-8A935A094A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3D37C-035C-6C85-8FF7-1E851184D3BF}"/>
              </a:ext>
            </a:extLst>
          </p:cNvPr>
          <p:cNvSpPr>
            <a:spLocks noGrp="1"/>
          </p:cNvSpPr>
          <p:nvPr>
            <p:ph type="sldNum" sz="quarter" idx="12"/>
          </p:nvPr>
        </p:nvSpPr>
        <p:spPr/>
        <p:txBody>
          <a:bodyPr/>
          <a:lstStyle/>
          <a:p>
            <a:pPr>
              <a:defRPr/>
            </a:pPr>
            <a:fld id="{55D03164-A437-46A8-B4BE-182EAAC0309E}" type="slidenum">
              <a:rPr lang="en-US" altLang="en-US" smtClean="0"/>
              <a:pPr>
                <a:defRPr/>
              </a:pPr>
              <a:t>‹#›</a:t>
            </a:fld>
            <a:endParaRPr lang="en-US" altLang="en-US"/>
          </a:p>
        </p:txBody>
      </p:sp>
    </p:spTree>
    <p:extLst>
      <p:ext uri="{BB962C8B-B14F-4D97-AF65-F5344CB8AC3E}">
        <p14:creationId xmlns:p14="http://schemas.microsoft.com/office/powerpoint/2010/main" val="1046731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EAFA7F-2875-C45C-2B27-A2F501ED897A}"/>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40921AE-FB69-0929-CE50-09479FF91AD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D3EEB7-2985-6EA0-6876-B6C481B1CE5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pPr>
              <a:defRPr/>
            </a:pPr>
            <a:endParaRPr lang="en-US" altLang="en-US"/>
          </a:p>
        </p:txBody>
      </p:sp>
      <p:sp>
        <p:nvSpPr>
          <p:cNvPr id="5" name="Footer Placeholder 4">
            <a:extLst>
              <a:ext uri="{FF2B5EF4-FFF2-40B4-BE49-F238E27FC236}">
                <a16:creationId xmlns:a16="http://schemas.microsoft.com/office/drawing/2014/main" id="{6013ABBB-0667-A992-182C-F4A5B3B6E8F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5BE9E82-F963-C629-599C-67BA2C7A2C96}"/>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pPr>
              <a:defRPr/>
            </a:pPr>
            <a:fld id="{DE56620C-BF24-41A7-B319-892BD083078B}" type="slidenum">
              <a:rPr lang="en-US" altLang="en-US" smtClean="0"/>
              <a:pPr>
                <a:defRPr/>
              </a:pPr>
              <a:t>‹#›</a:t>
            </a:fld>
            <a:endParaRPr lang="en-US" altLang="en-US"/>
          </a:p>
        </p:txBody>
      </p:sp>
    </p:spTree>
    <p:extLst>
      <p:ext uri="{BB962C8B-B14F-4D97-AF65-F5344CB8AC3E}">
        <p14:creationId xmlns:p14="http://schemas.microsoft.com/office/powerpoint/2010/main" val="36445111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4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52.xml.rels><?xml version="1.0" encoding="UTF-8" standalone="yes"?>
<Relationships xmlns="http://schemas.openxmlformats.org/package/2006/relationships"><Relationship Id="rId8" Type="http://schemas.openxmlformats.org/officeDocument/2006/relationships/image" Target="../media/image150.png"/><Relationship Id="rId3" Type="http://schemas.openxmlformats.org/officeDocument/2006/relationships/notesSlide" Target="../notesSlides/notesSlide32.xml"/><Relationship Id="rId7" Type="http://schemas.openxmlformats.org/officeDocument/2006/relationships/customXml" Target="../ink/ink2.xml"/><Relationship Id="rId12"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image" Target="../media/image140.png"/><Relationship Id="rId11" Type="http://schemas.openxmlformats.org/officeDocument/2006/relationships/customXml" Target="../ink/ink4.xml"/><Relationship Id="rId5" Type="http://schemas.openxmlformats.org/officeDocument/2006/relationships/customXml" Target="../ink/ink1.xml"/><Relationship Id="rId10" Type="http://schemas.openxmlformats.org/officeDocument/2006/relationships/image" Target="../media/image160.png"/><Relationship Id="rId4" Type="http://schemas.openxmlformats.org/officeDocument/2006/relationships/image" Target="../media/image16.png"/><Relationship Id="rId9" Type="http://schemas.openxmlformats.org/officeDocument/2006/relationships/customXml" Target="../ink/ink3.xml"/></Relationships>
</file>

<file path=ppt/slides/_rels/slide5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33.xml"/><Relationship Id="rId7" Type="http://schemas.openxmlformats.org/officeDocument/2006/relationships/customXml" Target="../ink/ink6.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18.png"/><Relationship Id="rId5" Type="http://schemas.openxmlformats.org/officeDocument/2006/relationships/customXml" Target="../ink/ink5.xml"/><Relationship Id="rId10" Type="http://schemas.openxmlformats.org/officeDocument/2006/relationships/image" Target="../media/image20.png"/><Relationship Id="rId4" Type="http://schemas.openxmlformats.org/officeDocument/2006/relationships/image" Target="../media/image16.png"/><Relationship Id="rId9" Type="http://schemas.openxmlformats.org/officeDocument/2006/relationships/customXml" Target="../ink/ink7.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9144000"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41640" y="-1720"/>
            <a:ext cx="881253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9" name="Rectangle 4108">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4540" y="-1291"/>
            <a:ext cx="2706134"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1" name="Oval 4110">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3923854" y="1402819"/>
            <a:ext cx="4967533" cy="3741293"/>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98" name="Rectangle 2"/>
          <p:cNvSpPr>
            <a:spLocks noGrp="1" noChangeArrowheads="1"/>
          </p:cNvSpPr>
          <p:nvPr>
            <p:ph type="ctrTitle"/>
          </p:nvPr>
        </p:nvSpPr>
        <p:spPr>
          <a:xfrm>
            <a:off x="1040148" y="818984"/>
            <a:ext cx="4947184" cy="3268520"/>
          </a:xfrm>
        </p:spPr>
        <p:txBody>
          <a:bodyPr>
            <a:normAutofit/>
          </a:bodyPr>
          <a:lstStyle/>
          <a:p>
            <a:pPr algn="r" eaLnBrk="1" hangingPunct="1"/>
            <a:r>
              <a:rPr lang="en-US" altLang="en-US" sz="4200" b="1">
                <a:solidFill>
                  <a:srgbClr val="FFFFFF"/>
                </a:solidFill>
                <a:ea typeface="ＭＳ Ｐゴシック" pitchFamily="-102" charset="-128"/>
              </a:rPr>
              <a:t>The Structure and Design of Randomized Control Trials (RCTs) </a:t>
            </a:r>
          </a:p>
        </p:txBody>
      </p:sp>
      <p:sp>
        <p:nvSpPr>
          <p:cNvPr id="4113" name="Rectangle 4112">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735" y="4480038"/>
            <a:ext cx="9134528"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5" name="Rectangle 4114">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368117" y="2081692"/>
            <a:ext cx="6857572" cy="2694194"/>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normAutofit/>
          </a:bodyPr>
          <a:lstStyle/>
          <a:p>
            <a:pPr lvl="2"/>
            <a:r>
              <a:rPr lang="en-US" sz="2600" dirty="0">
                <a:solidFill>
                  <a:schemeClr val="accent1"/>
                </a:solidFill>
              </a:rPr>
              <a:t>Caveats </a:t>
            </a:r>
          </a:p>
        </p:txBody>
      </p:sp>
      <p:sp>
        <p:nvSpPr>
          <p:cNvPr id="6147" name="Content Placeholder 2"/>
          <p:cNvSpPr>
            <a:spLocks noGrp="1"/>
          </p:cNvSpPr>
          <p:nvPr>
            <p:ph idx="1"/>
          </p:nvPr>
        </p:nvSpPr>
        <p:spPr/>
        <p:txBody>
          <a:bodyPr/>
          <a:lstStyle/>
          <a:p>
            <a:r>
              <a:rPr lang="en-US" dirty="0"/>
              <a:t>(Reminder) This requires two assumptions</a:t>
            </a:r>
          </a:p>
          <a:p>
            <a:pPr lvl="1"/>
            <a:r>
              <a:rPr lang="en-US" dirty="0"/>
              <a:t>SUTVA (Stable Unit Treatment Value Assumption)</a:t>
            </a:r>
          </a:p>
          <a:p>
            <a:pPr lvl="2"/>
            <a:r>
              <a:rPr lang="en-US" dirty="0"/>
              <a:t>“no spillovers”</a:t>
            </a:r>
          </a:p>
          <a:p>
            <a:pPr lvl="1"/>
            <a:r>
              <a:rPr lang="en-US" dirty="0"/>
              <a:t>Unconfoundedness/Ignorability</a:t>
            </a:r>
          </a:p>
          <a:p>
            <a:pPr lvl="2"/>
            <a:r>
              <a:rPr lang="en-US" dirty="0"/>
              <a:t>“assignment to treatment is independent of outcome”</a:t>
            </a:r>
            <a:endParaRPr lang="en-US" sz="2200" dirty="0"/>
          </a:p>
          <a:p>
            <a:r>
              <a:rPr lang="en-US" dirty="0"/>
              <a:t>In most cases only partial randomization occurs</a:t>
            </a:r>
          </a:p>
          <a:p>
            <a:pPr lvl="1"/>
            <a:r>
              <a:rPr lang="en-US" sz="2200" dirty="0"/>
              <a:t>Population of study is not nationally representative but chosen conditional on some observables (poverty, age, gender, etc.)</a:t>
            </a:r>
          </a:p>
        </p:txBody>
      </p:sp>
    </p:spTree>
    <p:extLst>
      <p:ext uri="{BB962C8B-B14F-4D97-AF65-F5344CB8AC3E}">
        <p14:creationId xmlns:p14="http://schemas.microsoft.com/office/powerpoint/2010/main" val="559025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p:txBody>
          <a:bodyPr/>
          <a:lstStyle/>
          <a:p>
            <a:r>
              <a:rPr lang="en-US" sz="4000" dirty="0"/>
              <a:t>Incorporating Randomized Evaluations in a Research Design</a:t>
            </a:r>
          </a:p>
        </p:txBody>
      </p:sp>
    </p:spTree>
    <p:extLst>
      <p:ext uri="{BB962C8B-B14F-4D97-AF65-F5344CB8AC3E}">
        <p14:creationId xmlns:p14="http://schemas.microsoft.com/office/powerpoint/2010/main" val="3999140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Preparing to Run a Field Experiment</a:t>
            </a:r>
          </a:p>
        </p:txBody>
      </p:sp>
      <p:sp>
        <p:nvSpPr>
          <p:cNvPr id="3" name="Content Placeholder 2"/>
          <p:cNvSpPr>
            <a:spLocks noGrp="1"/>
          </p:cNvSpPr>
          <p:nvPr>
            <p:ph idx="1"/>
          </p:nvPr>
        </p:nvSpPr>
        <p:spPr/>
        <p:txBody>
          <a:bodyPr/>
          <a:lstStyle/>
          <a:p>
            <a:pPr marL="514350" indent="-514350">
              <a:buFont typeface="+mj-lt"/>
              <a:buAutoNum type="arabicPeriod"/>
            </a:pPr>
            <a:r>
              <a:rPr lang="en-US" dirty="0"/>
              <a:t>Use theory to guide your design</a:t>
            </a:r>
          </a:p>
          <a:p>
            <a:pPr marL="514350" indent="-514350">
              <a:buFont typeface="+mj-lt"/>
              <a:buAutoNum type="arabicPeriod"/>
            </a:pPr>
            <a:r>
              <a:rPr lang="en-US" dirty="0"/>
              <a:t>Understand the local context</a:t>
            </a:r>
          </a:p>
          <a:p>
            <a:pPr marL="514350" indent="-514350">
              <a:buFont typeface="+mj-lt"/>
              <a:buAutoNum type="arabicPeriod"/>
            </a:pPr>
            <a:r>
              <a:rPr lang="en-US" dirty="0"/>
              <a:t>Obtain sufficient sample size</a:t>
            </a:r>
          </a:p>
        </p:txBody>
      </p:sp>
    </p:spTree>
    <p:extLst>
      <p:ext uri="{BB962C8B-B14F-4D97-AF65-F5344CB8AC3E}">
        <p14:creationId xmlns:p14="http://schemas.microsoft.com/office/powerpoint/2010/main" val="1512636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Use Theory to Guide Your Design</a:t>
            </a:r>
          </a:p>
        </p:txBody>
      </p:sp>
      <p:sp>
        <p:nvSpPr>
          <p:cNvPr id="3" name="Content Placeholder 2"/>
          <p:cNvSpPr>
            <a:spLocks noGrp="1"/>
          </p:cNvSpPr>
          <p:nvPr>
            <p:ph idx="1"/>
          </p:nvPr>
        </p:nvSpPr>
        <p:spPr/>
        <p:txBody>
          <a:bodyPr/>
          <a:lstStyle/>
          <a:p>
            <a:pPr>
              <a:defRPr/>
            </a:pPr>
            <a:r>
              <a:rPr lang="en-US" altLang="en-US" dirty="0"/>
              <a:t>Theory allows appropriate nulls to be tested, designs to be efficient, and the ‘whys’ to be answered</a:t>
            </a:r>
          </a:p>
          <a:p>
            <a:pPr>
              <a:defRPr/>
            </a:pPr>
            <a:r>
              <a:rPr lang="en-US" altLang="en-US" dirty="0"/>
              <a:t>Theory is portable, many empirical results are not</a:t>
            </a:r>
          </a:p>
          <a:p>
            <a:pPr>
              <a:defRPr/>
            </a:pPr>
            <a:r>
              <a:rPr lang="en-US" dirty="0"/>
              <a:t>It may suggest generalizability</a:t>
            </a:r>
          </a:p>
        </p:txBody>
      </p:sp>
    </p:spTree>
    <p:extLst>
      <p:ext uri="{BB962C8B-B14F-4D97-AF65-F5344CB8AC3E}">
        <p14:creationId xmlns:p14="http://schemas.microsoft.com/office/powerpoint/2010/main" val="3580304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algn="ctr"/>
            <a:r>
              <a:rPr lang="en-US" altLang="en-US"/>
              <a:t>An Example</a:t>
            </a:r>
          </a:p>
        </p:txBody>
      </p:sp>
      <p:sp>
        <p:nvSpPr>
          <p:cNvPr id="8195" name="Content Placeholder 2"/>
          <p:cNvSpPr>
            <a:spLocks noGrp="1"/>
          </p:cNvSpPr>
          <p:nvPr>
            <p:ph idx="1"/>
          </p:nvPr>
        </p:nvSpPr>
        <p:spPr/>
        <p:txBody>
          <a:bodyPr/>
          <a:lstStyle/>
          <a:p>
            <a:r>
              <a:rPr lang="en-US" altLang="en-US" dirty="0"/>
              <a:t>Go beyond A/B experiments to test economic theory</a:t>
            </a:r>
          </a:p>
          <a:p>
            <a:r>
              <a:rPr lang="en-US" altLang="en-US" dirty="0"/>
              <a:t>List, 2004</a:t>
            </a:r>
          </a:p>
          <a:p>
            <a:pPr lvl="1"/>
            <a:r>
              <a:rPr lang="en-US" altLang="en-US" dirty="0"/>
              <a:t>Why do people receive different price quotes for the same good?</a:t>
            </a:r>
          </a:p>
          <a:p>
            <a:pPr lvl="1"/>
            <a:r>
              <a:rPr lang="en-US" altLang="en-US" dirty="0"/>
              <a:t>Economists have two major theories</a:t>
            </a:r>
            <a:endParaRPr lang="en-US" altLang="en-US" sz="2800" b="1" dirty="0"/>
          </a:p>
          <a:p>
            <a:pPr lvl="2"/>
            <a:r>
              <a:rPr lang="en-US" altLang="en-US" b="1" dirty="0"/>
              <a:t>Discrimination</a:t>
            </a:r>
          </a:p>
          <a:p>
            <a:pPr lvl="2"/>
            <a:r>
              <a:rPr lang="en-US" altLang="en-US" b="1" dirty="0"/>
              <a:t>Search Costs</a:t>
            </a:r>
          </a:p>
          <a:p>
            <a:pPr marL="812800" indent="-812800" eaLnBrk="1" hangingPunct="1">
              <a:buFont typeface="Wingdings" panose="05000000000000000000" pitchFamily="2" charset="2"/>
              <a:buNone/>
            </a:pPr>
            <a:endParaRPr lang="en-US" altLang="en-US" sz="2800" b="1" dirty="0"/>
          </a:p>
          <a:p>
            <a:pPr marL="812800" indent="-812800" eaLnBrk="1" hangingPunct="1">
              <a:buFont typeface="Wingdings" panose="05000000000000000000" pitchFamily="2" charset="2"/>
              <a:buNone/>
            </a:pPr>
            <a:endParaRPr lang="en-US" altLang="en-US" sz="2800" b="1" dirty="0"/>
          </a:p>
          <a:p>
            <a:pPr marL="812800" indent="-812800" eaLnBrk="1" hangingPunct="1">
              <a:buFont typeface="Wingdings" panose="05000000000000000000" pitchFamily="2" charset="2"/>
              <a:buNone/>
            </a:pPr>
            <a:endParaRPr lang="en-US" altLang="en-US" sz="2800" b="1" dirty="0"/>
          </a:p>
          <a:p>
            <a:pPr lvl="1"/>
            <a:endParaRPr lang="en-US" altLang="en-US" dirty="0"/>
          </a:p>
        </p:txBody>
      </p:sp>
    </p:spTree>
    <p:extLst>
      <p:ext uri="{BB962C8B-B14F-4D97-AF65-F5344CB8AC3E}">
        <p14:creationId xmlns:p14="http://schemas.microsoft.com/office/powerpoint/2010/main" val="912924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Discrimination NFE</a:t>
            </a:r>
            <a:endParaRPr lang="en-US" dirty="0"/>
          </a:p>
        </p:txBody>
      </p:sp>
      <p:sp>
        <p:nvSpPr>
          <p:cNvPr id="3" name="Content Placeholder 2"/>
          <p:cNvSpPr>
            <a:spLocks noGrp="1"/>
          </p:cNvSpPr>
          <p:nvPr>
            <p:ph idx="1"/>
          </p:nvPr>
        </p:nvSpPr>
        <p:spPr/>
        <p:txBody>
          <a:bodyPr/>
          <a:lstStyle/>
          <a:p>
            <a:r>
              <a:rPr lang="en-US" altLang="en-US" sz="2800" dirty="0"/>
              <a:t>12 disabled and 12 non-disabled testers approached various body shops in Chicago with different cars (identical cars across disabled and abled) that were in need of repair</a:t>
            </a:r>
          </a:p>
          <a:p>
            <a:r>
              <a:rPr lang="en-US" altLang="en-US" sz="2800" dirty="0"/>
              <a:t>Offer differences:</a:t>
            </a:r>
          </a:p>
          <a:p>
            <a:pPr lvl="1"/>
            <a:r>
              <a:rPr lang="en-US" altLang="en-US" dirty="0"/>
              <a:t>Disabled receive prices 30% higher than the non-disabled receive</a:t>
            </a:r>
          </a:p>
          <a:p>
            <a:endParaRPr lang="en-US" dirty="0"/>
          </a:p>
        </p:txBody>
      </p:sp>
    </p:spTree>
    <p:extLst>
      <p:ext uri="{BB962C8B-B14F-4D97-AF65-F5344CB8AC3E}">
        <p14:creationId xmlns:p14="http://schemas.microsoft.com/office/powerpoint/2010/main" val="1717831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Complementary Evidence</a:t>
            </a:r>
            <a:endParaRPr lang="en-US" dirty="0"/>
          </a:p>
        </p:txBody>
      </p:sp>
      <p:sp>
        <p:nvSpPr>
          <p:cNvPr id="3" name="Content Placeholder 2"/>
          <p:cNvSpPr>
            <a:spLocks noGrp="1"/>
          </p:cNvSpPr>
          <p:nvPr>
            <p:ph idx="1"/>
          </p:nvPr>
        </p:nvSpPr>
        <p:spPr/>
        <p:txBody>
          <a:bodyPr/>
          <a:lstStyle/>
          <a:p>
            <a:r>
              <a:rPr lang="en-US" dirty="0"/>
              <a:t>So what?</a:t>
            </a:r>
          </a:p>
          <a:p>
            <a:pPr lvl="1" eaLnBrk="1" hangingPunct="1">
              <a:lnSpc>
                <a:spcPct val="80000"/>
              </a:lnSpc>
            </a:pPr>
            <a:r>
              <a:rPr lang="en-US" altLang="en-US" dirty="0"/>
              <a:t>We find that price differences exist</a:t>
            </a:r>
          </a:p>
          <a:p>
            <a:pPr lvl="1" eaLnBrk="1" hangingPunct="1">
              <a:lnSpc>
                <a:spcPct val="80000"/>
              </a:lnSpc>
            </a:pPr>
            <a:r>
              <a:rPr lang="en-US" altLang="en-US" dirty="0"/>
              <a:t>But why? Is it search costs or discrimination?</a:t>
            </a:r>
            <a:endParaRPr lang="en-US" dirty="0"/>
          </a:p>
          <a:p>
            <a:r>
              <a:rPr lang="en-US" dirty="0"/>
              <a:t>New Treatment</a:t>
            </a:r>
          </a:p>
          <a:p>
            <a:pPr lvl="1" eaLnBrk="1" hangingPunct="1">
              <a:lnSpc>
                <a:spcPct val="80000"/>
              </a:lnSpc>
            </a:pPr>
            <a:r>
              <a:rPr lang="en-US" altLang="en-US" dirty="0"/>
              <a:t>Re-send different pairs to receive price quotes</a:t>
            </a:r>
          </a:p>
          <a:p>
            <a:pPr lvl="1" eaLnBrk="1" hangingPunct="1">
              <a:lnSpc>
                <a:spcPct val="80000"/>
              </a:lnSpc>
            </a:pPr>
            <a:r>
              <a:rPr lang="en-US" altLang="en-US" dirty="0"/>
              <a:t>One treatment replicates above treatment</a:t>
            </a:r>
          </a:p>
          <a:p>
            <a:pPr lvl="1" eaLnBrk="1" hangingPunct="1">
              <a:lnSpc>
                <a:spcPct val="80000"/>
              </a:lnSpc>
            </a:pPr>
            <a:r>
              <a:rPr lang="en-US" altLang="en-US" dirty="0"/>
              <a:t>Another treatment is identical except that it has both agent types explicitly noting that “I’m getting a few price quotes today</a:t>
            </a:r>
            <a:endParaRPr lang="en-US" dirty="0"/>
          </a:p>
        </p:txBody>
      </p:sp>
    </p:spTree>
    <p:extLst>
      <p:ext uri="{BB962C8B-B14F-4D97-AF65-F5344CB8AC3E}">
        <p14:creationId xmlns:p14="http://schemas.microsoft.com/office/powerpoint/2010/main" val="1588344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algn="ctr" eaLnBrk="1" hangingPunct="1"/>
            <a:r>
              <a:rPr lang="nl-NL" altLang="en-US"/>
              <a:t>Replication Treatment</a:t>
            </a:r>
            <a:endParaRPr lang="en-GB" altLang="en-US"/>
          </a:p>
        </p:txBody>
      </p:sp>
      <p:graphicFrame>
        <p:nvGraphicFramePr>
          <p:cNvPr id="2" name="Object 2"/>
          <p:cNvGraphicFramePr>
            <a:graphicFrameLocks noGrp="1" noChangeAspect="1"/>
          </p:cNvGraphicFramePr>
          <p:nvPr>
            <p:ph idx="1"/>
          </p:nvPr>
        </p:nvGraphicFramePr>
        <p:xfrm>
          <a:off x="514351" y="2054225"/>
          <a:ext cx="6924119" cy="3556000"/>
        </p:xfrm>
        <a:graphic>
          <a:graphicData uri="http://schemas.openxmlformats.org/drawingml/2006/chart">
            <c:chart xmlns:c="http://schemas.openxmlformats.org/drawingml/2006/chart" xmlns:r="http://schemas.openxmlformats.org/officeDocument/2006/relationships" r:id="rId2"/>
          </a:graphicData>
        </a:graphic>
      </p:graphicFrame>
      <p:sp>
        <p:nvSpPr>
          <p:cNvPr id="3" name="Slide Number Placeholder 2"/>
          <p:cNvSpPr>
            <a:spLocks noGrp="1"/>
          </p:cNvSpPr>
          <p:nvPr>
            <p:ph type="sldNum" sz="quarter" idx="12"/>
          </p:nvPr>
        </p:nvSpPr>
        <p:spPr/>
        <p:txBody>
          <a:bodyPr/>
          <a:lstStyle/>
          <a:p>
            <a:pPr>
              <a:defRPr/>
            </a:pPr>
            <a:fld id="{32CC7B69-DA2F-4008-B208-EC7DD2AB1B75}" type="slidenum">
              <a:rPr lang="en-US" altLang="en-US" smtClean="0"/>
              <a:pPr>
                <a:defRPr/>
              </a:pPr>
              <a:t>17</a:t>
            </a:fld>
            <a:endParaRPr lang="en-US" altLang="en-US"/>
          </a:p>
        </p:txBody>
      </p:sp>
    </p:spTree>
    <p:extLst>
      <p:ext uri="{BB962C8B-B14F-4D97-AF65-F5344CB8AC3E}">
        <p14:creationId xmlns:p14="http://schemas.microsoft.com/office/powerpoint/2010/main" val="3003382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algn="ctr" eaLnBrk="1" hangingPunct="1"/>
            <a:r>
              <a:rPr lang="nl-NL" altLang="en-US"/>
              <a:t>“Few Quote” Treatment</a:t>
            </a:r>
            <a:endParaRPr lang="en-GB" altLang="en-US"/>
          </a:p>
        </p:txBody>
      </p:sp>
      <p:graphicFrame>
        <p:nvGraphicFramePr>
          <p:cNvPr id="2" name="Object 2"/>
          <p:cNvGraphicFramePr>
            <a:graphicFrameLocks noGrp="1"/>
          </p:cNvGraphicFramePr>
          <p:nvPr>
            <p:ph idx="1"/>
          </p:nvPr>
        </p:nvGraphicFramePr>
        <p:xfrm>
          <a:off x="508000" y="2055813"/>
          <a:ext cx="6920992" cy="3556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18085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Understand the Local Context</a:t>
            </a:r>
          </a:p>
        </p:txBody>
      </p:sp>
      <p:sp>
        <p:nvSpPr>
          <p:cNvPr id="3" name="Content Placeholder 2"/>
          <p:cNvSpPr>
            <a:spLocks noGrp="1"/>
          </p:cNvSpPr>
          <p:nvPr>
            <p:ph idx="1"/>
          </p:nvPr>
        </p:nvSpPr>
        <p:spPr/>
        <p:txBody>
          <a:bodyPr/>
          <a:lstStyle/>
          <a:p>
            <a:r>
              <a:rPr lang="en-US" dirty="0"/>
              <a:t>Be an expert about the market that you are studying</a:t>
            </a:r>
          </a:p>
          <a:p>
            <a:pPr lvl="1"/>
            <a:r>
              <a:rPr lang="en-US" altLang="en-US" dirty="0"/>
              <a:t>What incentivizes people in your study/context may not be the same as what incentivizes others</a:t>
            </a:r>
          </a:p>
          <a:p>
            <a:r>
              <a:rPr lang="en-US" altLang="en-US" dirty="0"/>
              <a:t>Interpreting results from an intervention is quite difficult if you don’t understand subjects’ underlying motivations</a:t>
            </a:r>
            <a:endParaRPr lang="en-US" dirty="0"/>
          </a:p>
        </p:txBody>
      </p:sp>
    </p:spTree>
    <p:extLst>
      <p:ext uri="{BB962C8B-B14F-4D97-AF65-F5344CB8AC3E}">
        <p14:creationId xmlns:p14="http://schemas.microsoft.com/office/powerpoint/2010/main" val="2026914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for the Session</a:t>
            </a:r>
          </a:p>
        </p:txBody>
      </p:sp>
      <p:sp>
        <p:nvSpPr>
          <p:cNvPr id="3" name="Content Placeholder 2"/>
          <p:cNvSpPr>
            <a:spLocks noGrp="1"/>
          </p:cNvSpPr>
          <p:nvPr>
            <p:ph idx="1"/>
          </p:nvPr>
        </p:nvSpPr>
        <p:spPr/>
        <p:txBody>
          <a:bodyPr/>
          <a:lstStyle/>
          <a:p>
            <a:pPr marL="514350" indent="-514350">
              <a:buFont typeface="+mj-lt"/>
              <a:buAutoNum type="arabicPeriod"/>
            </a:pPr>
            <a:r>
              <a:rPr lang="en-US" dirty="0"/>
              <a:t>Why randomize?</a:t>
            </a:r>
          </a:p>
          <a:p>
            <a:pPr marL="514350" indent="-514350">
              <a:buFont typeface="+mj-lt"/>
              <a:buAutoNum type="arabicPeriod"/>
            </a:pPr>
            <a:r>
              <a:rPr lang="en-US" dirty="0"/>
              <a:t>How do I incorporate randomized evaluations into my research design?</a:t>
            </a:r>
          </a:p>
          <a:p>
            <a:pPr marL="342900" lvl="1" indent="0">
              <a:buNone/>
            </a:pPr>
            <a:r>
              <a:rPr lang="en-US" dirty="0"/>
              <a:t>	Power calculations</a:t>
            </a:r>
          </a:p>
          <a:p>
            <a:pPr marL="514350" indent="-514350">
              <a:buFont typeface="+mj-lt"/>
              <a:buAutoNum type="arabicPeriod"/>
            </a:pPr>
            <a:r>
              <a:rPr lang="en-US" dirty="0"/>
              <a:t>What are the practical design and implementation issues?</a:t>
            </a:r>
          </a:p>
        </p:txBody>
      </p:sp>
    </p:spTree>
    <p:extLst>
      <p:ext uri="{BB962C8B-B14F-4D97-AF65-F5344CB8AC3E}">
        <p14:creationId xmlns:p14="http://schemas.microsoft.com/office/powerpoint/2010/main" val="4004602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Potential Hurdles: Political</a:t>
            </a:r>
          </a:p>
        </p:txBody>
      </p:sp>
      <p:sp>
        <p:nvSpPr>
          <p:cNvPr id="3" name="Content Placeholder 2"/>
          <p:cNvSpPr>
            <a:spLocks noGrp="1"/>
          </p:cNvSpPr>
          <p:nvPr>
            <p:ph idx="1"/>
          </p:nvPr>
        </p:nvSpPr>
        <p:spPr/>
        <p:txBody>
          <a:bodyPr/>
          <a:lstStyle/>
          <a:p>
            <a:r>
              <a:rPr lang="en-US" dirty="0"/>
              <a:t>Political difficulties</a:t>
            </a:r>
          </a:p>
          <a:p>
            <a:pPr lvl="1"/>
            <a:r>
              <a:rPr lang="en-US" dirty="0"/>
              <a:t>Politicians like to reward supporters. They have ideas about where they would like a project to go and may be reluctant to randomize</a:t>
            </a:r>
          </a:p>
          <a:p>
            <a:pPr lvl="1"/>
            <a:r>
              <a:rPr lang="en-US" dirty="0"/>
              <a:t>Individuals in the control group may be angry that they are not in the treatment group</a:t>
            </a:r>
            <a:endParaRPr lang="en-US" sz="2200" dirty="0"/>
          </a:p>
          <a:p>
            <a:pPr lvl="1"/>
            <a:r>
              <a:rPr lang="en-US" dirty="0"/>
              <a:t>NGOs and private companies may have areas they want to target and want to choose the treated group</a:t>
            </a:r>
          </a:p>
        </p:txBody>
      </p:sp>
    </p:spTree>
    <p:extLst>
      <p:ext uri="{BB962C8B-B14F-4D97-AF65-F5344CB8AC3E}">
        <p14:creationId xmlns:p14="http://schemas.microsoft.com/office/powerpoint/2010/main" val="145495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Potential Hurdles: Ethical</a:t>
            </a:r>
          </a:p>
        </p:txBody>
      </p:sp>
      <p:sp>
        <p:nvSpPr>
          <p:cNvPr id="3" name="Content Placeholder 2"/>
          <p:cNvSpPr>
            <a:spLocks noGrp="1"/>
          </p:cNvSpPr>
          <p:nvPr>
            <p:ph idx="1"/>
          </p:nvPr>
        </p:nvSpPr>
        <p:spPr/>
        <p:txBody>
          <a:bodyPr/>
          <a:lstStyle/>
          <a:p>
            <a:r>
              <a:rPr lang="en-US" dirty="0"/>
              <a:t>Ethical issues</a:t>
            </a:r>
          </a:p>
          <a:p>
            <a:pPr lvl="1"/>
            <a:r>
              <a:rPr lang="en-US" dirty="0"/>
              <a:t>Analogous to clinical trails--withholding the treatment from the control group</a:t>
            </a:r>
          </a:p>
          <a:p>
            <a:pPr lvl="2"/>
            <a:r>
              <a:rPr lang="en-US" sz="1800" dirty="0"/>
              <a:t>When treatment demonstrated effective, make it available to the control group (worms)</a:t>
            </a:r>
          </a:p>
        </p:txBody>
      </p:sp>
    </p:spTree>
    <p:extLst>
      <p:ext uri="{BB962C8B-B14F-4D97-AF65-F5344CB8AC3E}">
        <p14:creationId xmlns:p14="http://schemas.microsoft.com/office/powerpoint/2010/main" val="1238517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Obtain Sufficient Sample Size</a:t>
            </a:r>
          </a:p>
        </p:txBody>
      </p:sp>
      <p:sp>
        <p:nvSpPr>
          <p:cNvPr id="3" name="Content Placeholder 2"/>
          <p:cNvSpPr>
            <a:spLocks noGrp="1"/>
          </p:cNvSpPr>
          <p:nvPr>
            <p:ph idx="1"/>
          </p:nvPr>
        </p:nvSpPr>
        <p:spPr/>
        <p:txBody>
          <a:bodyPr/>
          <a:lstStyle/>
          <a:p>
            <a:pPr>
              <a:defRPr/>
            </a:pPr>
            <a:r>
              <a:rPr lang="en-US" dirty="0"/>
              <a:t>You should have a sample size that allows you to make inference.</a:t>
            </a:r>
          </a:p>
          <a:p>
            <a:pPr>
              <a:defRPr/>
            </a:pPr>
            <a:r>
              <a:rPr lang="en-US" dirty="0"/>
              <a:t>Using simple power tests allow you to know what is “sufficient size” before you run your experiment.</a:t>
            </a:r>
          </a:p>
          <a:p>
            <a:pPr>
              <a:defRPr/>
            </a:pPr>
            <a:r>
              <a:rPr lang="en-US" dirty="0"/>
              <a:t>Fewer researchers realize that even when you reject nulls power matters – at least you can then estimate bounds of the possible effect.</a:t>
            </a:r>
          </a:p>
          <a:p>
            <a:endParaRPr lang="en-US" dirty="0"/>
          </a:p>
        </p:txBody>
      </p:sp>
    </p:spTree>
    <p:extLst>
      <p:ext uri="{BB962C8B-B14F-4D97-AF65-F5344CB8AC3E}">
        <p14:creationId xmlns:p14="http://schemas.microsoft.com/office/powerpoint/2010/main" val="3333881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Basic Principles of Power Calculations</a:t>
            </a:r>
          </a:p>
        </p:txBody>
      </p:sp>
      <mc:AlternateContent xmlns:mc="http://schemas.openxmlformats.org/markup-compatibility/2006">
        <mc:Choice xmlns:a14="http://schemas.microsoft.com/office/drawing/2010/main" Requires="a14">
          <p:sp>
            <p:nvSpPr>
              <p:cNvPr id="5" name="Content Placeholder 4"/>
              <p:cNvSpPr>
                <a:spLocks noGrp="1"/>
              </p:cNvSpPr>
              <p:nvPr>
                <p:ph idx="1"/>
              </p:nvPr>
            </p:nvSpPr>
            <p:spPr/>
            <p:txBody>
              <a:bodyPr/>
              <a:lstStyle/>
              <a:p>
                <a:r>
                  <a:rPr lang="en-US" dirty="0"/>
                  <a:t>Given our regression framework</a:t>
                </a:r>
              </a:p>
              <a:p>
                <a:pPr lvl="1"/>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𝑌</m:t>
                        </m:r>
                      </m:e>
                      <m:sub>
                        <m:r>
                          <a:rPr lang="en-US" sz="2200" i="1">
                            <a:latin typeface="Cambria Math" panose="02040503050406030204" pitchFamily="18" charset="0"/>
                          </a:rPr>
                          <m:t>𝑖</m:t>
                        </m:r>
                      </m:sub>
                    </m:sSub>
                    <m:r>
                      <a:rPr lang="en-US" sz="2200" i="1">
                        <a:latin typeface="Cambria Math" panose="02040503050406030204" pitchFamily="18" charset="0"/>
                      </a:rPr>
                      <m:t>=</m:t>
                    </m:r>
                    <m:r>
                      <a:rPr lang="en-US" sz="2200" i="1">
                        <a:latin typeface="Cambria Math" panose="02040503050406030204" pitchFamily="18" charset="0"/>
                      </a:rPr>
                      <m:t>𝛼</m:t>
                    </m:r>
                    <m:r>
                      <a:rPr lang="en-US" sz="2200" i="1">
                        <a:latin typeface="Cambria Math" panose="02040503050406030204" pitchFamily="18" charset="0"/>
                      </a:rPr>
                      <m:t>+</m:t>
                    </m:r>
                    <m:r>
                      <a:rPr lang="en-US" sz="2200" i="1">
                        <a:latin typeface="Cambria Math" panose="02040503050406030204" pitchFamily="18" charset="0"/>
                      </a:rPr>
                      <m:t>𝛽</m:t>
                    </m:r>
                    <m:sSub>
                      <m:sSubPr>
                        <m:ctrlPr>
                          <a:rPr lang="en-US" sz="2200" i="1">
                            <a:latin typeface="Cambria Math" panose="02040503050406030204" pitchFamily="18" charset="0"/>
                          </a:rPr>
                        </m:ctrlPr>
                      </m:sSubPr>
                      <m:e>
                        <m:r>
                          <a:rPr lang="en-US" sz="2200" i="1">
                            <a:latin typeface="Cambria Math" panose="02040503050406030204" pitchFamily="18" charset="0"/>
                          </a:rPr>
                          <m:t>𝑇</m:t>
                        </m:r>
                      </m:e>
                      <m:sub>
                        <m:r>
                          <a:rPr lang="en-US" sz="2200" i="1">
                            <a:latin typeface="Cambria Math" panose="02040503050406030204" pitchFamily="18" charset="0"/>
                          </a:rPr>
                          <m:t>𝑖</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𝜖</m:t>
                        </m:r>
                      </m:e>
                      <m:sub>
                        <m:r>
                          <a:rPr lang="en-US" sz="2200" i="1">
                            <a:latin typeface="Cambria Math" panose="02040503050406030204" pitchFamily="18" charset="0"/>
                          </a:rPr>
                          <m:t>𝑖</m:t>
                        </m:r>
                      </m:sub>
                    </m:sSub>
                  </m:oMath>
                </a14:m>
                <a:endParaRPr lang="en-US" sz="2200" dirty="0"/>
              </a:p>
              <a:p>
                <a:pPr lvl="1"/>
                <a:r>
                  <a:rPr lang="en-US" sz="2200" dirty="0"/>
                  <a:t>The treatment effect is </a:t>
                </a:r>
                <a14:m>
                  <m:oMath xmlns:m="http://schemas.openxmlformats.org/officeDocument/2006/math">
                    <m:acc>
                      <m:accPr>
                        <m:chr m:val="̂"/>
                        <m:ctrlPr>
                          <a:rPr lang="en-US" sz="2200" i="1" smtClean="0">
                            <a:latin typeface="Cambria Math" panose="02040503050406030204" pitchFamily="18" charset="0"/>
                          </a:rPr>
                        </m:ctrlPr>
                      </m:accPr>
                      <m:e>
                        <m:r>
                          <a:rPr lang="en-US" sz="2200" i="1">
                            <a:latin typeface="Cambria Math" panose="02040503050406030204" pitchFamily="18" charset="0"/>
                          </a:rPr>
                          <m:t>𝛽</m:t>
                        </m:r>
                        <m:r>
                          <m:rPr>
                            <m:nor/>
                          </m:rPr>
                          <a:rPr lang="en-US" sz="2200" dirty="0"/>
                          <m:t> </m:t>
                        </m:r>
                      </m:e>
                    </m:acc>
                  </m:oMath>
                </a14:m>
                <a:endParaRPr lang="en-US" sz="2200" dirty="0"/>
              </a:p>
              <a:p>
                <a:r>
                  <a:rPr lang="en-US" dirty="0"/>
                  <a:t>The variance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𝛽</m:t>
                        </m:r>
                      </m:e>
                    </m:acc>
                  </m:oMath>
                </a14:m>
                <a:r>
                  <a:rPr lang="en-US" dirty="0"/>
                  <a:t> is</a:t>
                </a:r>
              </a:p>
              <a:p>
                <a:pPr lvl="1"/>
                <a14:m>
                  <m:oMath xmlns:m="http://schemas.openxmlformats.org/officeDocument/2006/math">
                    <m:f>
                      <m:fPr>
                        <m:ctrlPr>
                          <a:rPr lang="en-US" sz="2200" i="1" smtClean="0">
                            <a:latin typeface="Cambria Math" panose="02040503050406030204" pitchFamily="18" charset="0"/>
                          </a:rPr>
                        </m:ctrlPr>
                      </m:fPr>
                      <m:num>
                        <m:r>
                          <a:rPr lang="en-US" sz="2200" b="0" i="1" smtClean="0">
                            <a:latin typeface="Cambria Math" panose="02040503050406030204" pitchFamily="18" charset="0"/>
                          </a:rPr>
                          <m:t>1</m:t>
                        </m:r>
                      </m:num>
                      <m:den>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b="0" i="1" smtClean="0">
                                <a:latin typeface="Cambria Math" panose="02040503050406030204" pitchFamily="18" charset="0"/>
                              </a:rPr>
                              <m:t>𝑇</m:t>
                            </m:r>
                          </m:sub>
                        </m:sSub>
                        <m:r>
                          <a:rPr lang="en-US" sz="2200" b="0" i="1" smtClean="0">
                            <a:latin typeface="Cambria Math" panose="02040503050406030204" pitchFamily="18" charset="0"/>
                          </a:rPr>
                          <m:t>(1−</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𝑇</m:t>
                            </m:r>
                          </m:sub>
                        </m:sSub>
                        <m:r>
                          <a:rPr lang="en-US" sz="2200" b="0" i="1" smtClean="0">
                            <a:latin typeface="Cambria Math" panose="02040503050406030204" pitchFamily="18" charset="0"/>
                          </a:rPr>
                          <m:t>)</m:t>
                        </m:r>
                      </m:den>
                    </m:f>
                    <m:f>
                      <m:fPr>
                        <m:ctrlPr>
                          <a:rPr lang="en-US" sz="2200" i="1" smtClean="0">
                            <a:latin typeface="Cambria Math" panose="02040503050406030204" pitchFamily="18" charset="0"/>
                          </a:rPr>
                        </m:ctrlPr>
                      </m:fPr>
                      <m:num>
                        <m:sSup>
                          <m:sSupPr>
                            <m:ctrlPr>
                              <a:rPr lang="en-US" sz="2200" i="1" smtClean="0">
                                <a:latin typeface="Cambria Math" panose="02040503050406030204" pitchFamily="18" charset="0"/>
                              </a:rPr>
                            </m:ctrlPr>
                          </m:sSupPr>
                          <m:e>
                            <m:r>
                              <a:rPr lang="en-US" sz="2200" i="1" smtClean="0">
                                <a:latin typeface="Cambria Math" panose="02040503050406030204" pitchFamily="18" charset="0"/>
                                <a:ea typeface="Cambria Math" panose="02040503050406030204" pitchFamily="18" charset="0"/>
                              </a:rPr>
                              <m:t>𝜎</m:t>
                            </m:r>
                          </m:e>
                          <m:sup>
                            <m:r>
                              <a:rPr lang="en-US" sz="2200" b="0" i="1" smtClean="0">
                                <a:latin typeface="Cambria Math" panose="02040503050406030204" pitchFamily="18" charset="0"/>
                              </a:rPr>
                              <m:t>2</m:t>
                            </m:r>
                          </m:sup>
                        </m:sSup>
                      </m:num>
                      <m:den>
                        <m:r>
                          <a:rPr lang="en-US" sz="2200" b="0" i="1" smtClean="0">
                            <a:latin typeface="Cambria Math" panose="02040503050406030204" pitchFamily="18" charset="0"/>
                          </a:rPr>
                          <m:t>𝑁</m:t>
                        </m:r>
                      </m:den>
                    </m:f>
                  </m:oMath>
                </a14:m>
                <a:endParaRPr lang="en-US" sz="2200" dirty="0"/>
              </a:p>
              <a:p>
                <a:r>
                  <a:rPr lang="en-US" dirty="0"/>
                  <a:t>We want to test the hypothesis</a:t>
                </a:r>
              </a:p>
              <a:p>
                <a:pPr lvl="1"/>
                <a14:m>
                  <m:oMath xmlns:m="http://schemas.openxmlformats.org/officeDocument/2006/math">
                    <m:sSub>
                      <m:sSubPr>
                        <m:ctrlPr>
                          <a:rPr lang="en-US" sz="2200" i="1" smtClean="0">
                            <a:latin typeface="Cambria Math" panose="02040503050406030204" pitchFamily="18" charset="0"/>
                          </a:rPr>
                        </m:ctrlPr>
                      </m:sSubPr>
                      <m:e>
                        <m:r>
                          <a:rPr lang="en-US" sz="2200" b="0" i="1" smtClean="0">
                            <a:latin typeface="Cambria Math" panose="02040503050406030204" pitchFamily="18" charset="0"/>
                          </a:rPr>
                          <m:t>𝐻</m:t>
                        </m:r>
                      </m:e>
                      <m:sub>
                        <m:r>
                          <a:rPr lang="en-US" sz="2200" b="0" i="1" smtClean="0">
                            <a:latin typeface="Cambria Math" panose="02040503050406030204" pitchFamily="18" charset="0"/>
                          </a:rPr>
                          <m:t>0</m:t>
                        </m:r>
                      </m:sub>
                    </m:sSub>
                    <m:r>
                      <a:rPr lang="en-US" sz="2200" b="0" i="1" smtClean="0">
                        <a:latin typeface="Cambria Math" panose="02040503050406030204" pitchFamily="18" charset="0"/>
                      </a:rPr>
                      <m:t>: </m:t>
                    </m:r>
                    <m:acc>
                      <m:accPr>
                        <m:chr m:val="̂"/>
                        <m:ctrlPr>
                          <a:rPr lang="en-US" sz="2200" b="0" i="1" smtClean="0">
                            <a:latin typeface="Cambria Math" panose="02040503050406030204" pitchFamily="18" charset="0"/>
                          </a:rPr>
                        </m:ctrlPr>
                      </m:accPr>
                      <m:e>
                        <m:r>
                          <a:rPr lang="en-US" sz="2200" i="1">
                            <a:latin typeface="Cambria Math" panose="02040503050406030204" pitchFamily="18" charset="0"/>
                          </a:rPr>
                          <m:t>𝛽</m:t>
                        </m:r>
                      </m:e>
                    </m:acc>
                    <m:r>
                      <a:rPr lang="en-US" sz="2200" b="0" i="0" smtClean="0">
                        <a:latin typeface="Cambria Math" panose="02040503050406030204" pitchFamily="18" charset="0"/>
                      </a:rPr>
                      <m:t>=0</m:t>
                    </m:r>
                  </m:oMath>
                </a14:m>
                <a:endParaRPr lang="en-US" sz="2200" dirty="0"/>
              </a:p>
              <a:p>
                <a:r>
                  <a:rPr lang="en-US" dirty="0"/>
                  <a:t>The significance level, or size, of a test represents the probability of a Type I error</a:t>
                </a:r>
              </a:p>
            </p:txBody>
          </p:sp>
        </mc:Choice>
        <mc:Fallback>
          <p:sp>
            <p:nvSpPr>
              <p:cNvPr id="5" name="Content Placeholder 4"/>
              <p:cNvSpPr>
                <a:spLocks noGrp="1" noRot="1" noChangeAspect="1" noMove="1" noResize="1" noEditPoints="1" noAdjustHandles="1" noChangeArrowheads="1" noChangeShapeType="1" noTextEdit="1"/>
              </p:cNvSpPr>
              <p:nvPr>
                <p:ph idx="1"/>
              </p:nvPr>
            </p:nvSpPr>
            <p:spPr>
              <a:blipFill>
                <a:blip r:embed="rId3"/>
                <a:stretch>
                  <a:fillRect l="-773" t="-1681"/>
                </a:stretch>
              </a:blipFill>
            </p:spPr>
            <p:txBody>
              <a:bodyPr/>
              <a:lstStyle/>
              <a:p>
                <a:r>
                  <a:rPr lang="en-US">
                    <a:noFill/>
                  </a:rPr>
                  <a:t> </a:t>
                </a:r>
              </a:p>
            </p:txBody>
          </p:sp>
        </mc:Fallback>
      </mc:AlternateContent>
    </p:spTree>
    <p:extLst>
      <p:ext uri="{BB962C8B-B14F-4D97-AF65-F5344CB8AC3E}">
        <p14:creationId xmlns:p14="http://schemas.microsoft.com/office/powerpoint/2010/main" val="3438968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 Types and Power</a:t>
            </a:r>
          </a:p>
        </p:txBody>
      </p:sp>
      <p:sp>
        <p:nvSpPr>
          <p:cNvPr id="3" name="Content Placeholder 2"/>
          <p:cNvSpPr>
            <a:spLocks noGrp="1"/>
          </p:cNvSpPr>
          <p:nvPr>
            <p:ph idx="1"/>
          </p:nvPr>
        </p:nvSpPr>
        <p:spPr/>
        <p:txBody>
          <a:bodyPr/>
          <a:lstStyle/>
          <a:p>
            <a:r>
              <a:rPr lang="en-US" dirty="0"/>
              <a:t>Type I</a:t>
            </a:r>
          </a:p>
          <a:p>
            <a:pPr lvl="1"/>
            <a:r>
              <a:rPr lang="en-US" sz="2200" dirty="0"/>
              <a:t>We reject the hypothesis when it is in fact true</a:t>
            </a:r>
          </a:p>
          <a:p>
            <a:pPr lvl="1"/>
            <a:r>
              <a:rPr lang="en-US" sz="2200" dirty="0"/>
              <a:t>False positive (probability = </a:t>
            </a:r>
            <a:r>
              <a:rPr lang="el-GR" sz="2200" dirty="0"/>
              <a:t>α</a:t>
            </a:r>
            <a:r>
              <a:rPr lang="en-US" sz="2200" dirty="0"/>
              <a:t>)</a:t>
            </a:r>
          </a:p>
          <a:p>
            <a:r>
              <a:rPr lang="en-US" dirty="0"/>
              <a:t>Type II</a:t>
            </a:r>
          </a:p>
          <a:p>
            <a:pPr lvl="1"/>
            <a:r>
              <a:rPr lang="en-US" sz="2200" dirty="0"/>
              <a:t>We fail to reject the hypothesis when it is in fact false</a:t>
            </a:r>
          </a:p>
          <a:p>
            <a:pPr lvl="1"/>
            <a:r>
              <a:rPr lang="en-US" sz="2200" dirty="0"/>
              <a:t>False negative (probability = </a:t>
            </a:r>
            <a:r>
              <a:rPr lang="el-GR" sz="2200" dirty="0"/>
              <a:t>κ</a:t>
            </a:r>
            <a:r>
              <a:rPr lang="en-US" sz="2200" dirty="0"/>
              <a:t>)</a:t>
            </a:r>
          </a:p>
          <a:p>
            <a:r>
              <a:rPr lang="en-US" sz="2400" dirty="0"/>
              <a:t>Power</a:t>
            </a:r>
          </a:p>
          <a:p>
            <a:pPr lvl="1"/>
            <a:r>
              <a:rPr lang="en-US" sz="2200" dirty="0"/>
              <a:t>is the probability of rejecting a false null hypothesis </a:t>
            </a:r>
          </a:p>
          <a:p>
            <a:pPr lvl="1"/>
            <a:r>
              <a:rPr lang="en-US" sz="2200" dirty="0"/>
              <a:t>True positive (probability 1 – </a:t>
            </a:r>
            <a:r>
              <a:rPr lang="el-GR" sz="2200" dirty="0"/>
              <a:t>κ</a:t>
            </a:r>
            <a:r>
              <a:rPr lang="en-US" sz="2200" dirty="0"/>
              <a:t>)</a:t>
            </a:r>
          </a:p>
          <a:p>
            <a:pPr lvl="1"/>
            <a:r>
              <a:rPr lang="en-US" sz="2200" dirty="0"/>
              <a:t>That is, maximizing statistical power is to minimize the likelihood of committing a type II error.</a:t>
            </a:r>
          </a:p>
        </p:txBody>
      </p:sp>
    </p:spTree>
    <p:extLst>
      <p:ext uri="{BB962C8B-B14F-4D97-AF65-F5344CB8AC3E}">
        <p14:creationId xmlns:p14="http://schemas.microsoft.com/office/powerpoint/2010/main" val="33581102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algn="ctr" eaLnBrk="1" hangingPunct="1"/>
            <a:r>
              <a:rPr lang="en-US" altLang="en-US" dirty="0"/>
              <a:t>Power Calculations</a:t>
            </a:r>
          </a:p>
        </p:txBody>
      </p:sp>
      <p:sp>
        <p:nvSpPr>
          <p:cNvPr id="23555" name="Content Placeholder 2"/>
          <p:cNvSpPr>
            <a:spLocks noGrp="1"/>
          </p:cNvSpPr>
          <p:nvPr>
            <p:ph idx="1"/>
          </p:nvPr>
        </p:nvSpPr>
        <p:spPr>
          <a:xfrm>
            <a:off x="457200" y="1600200"/>
            <a:ext cx="8229600" cy="3886200"/>
          </a:xfrm>
        </p:spPr>
        <p:txBody>
          <a:bodyPr/>
          <a:lstStyle/>
          <a:p>
            <a:pPr eaLnBrk="1" hangingPunct="1"/>
            <a:r>
              <a:rPr lang="en-US" altLang="en-US" dirty="0"/>
              <a:t>Power calculations ask: if the alternative hypothesis is true, then what is the probability that the estimated coefficient lies outside the 95% CI defined under the null?</a:t>
            </a:r>
          </a:p>
          <a:p>
            <a:pPr eaLnBrk="1" hangingPunct="1"/>
            <a:r>
              <a:rPr lang="en-US" altLang="en-US" dirty="0"/>
              <a:t>They involve either determining the sample size (n) needed to detect the minimum detectable effect (MDE) given other parameters, or determining the effect size that can be detected given a set sample size and other parameters. </a:t>
            </a:r>
          </a:p>
        </p:txBody>
      </p:sp>
    </p:spTree>
    <p:extLst>
      <p:ext uri="{BB962C8B-B14F-4D97-AF65-F5344CB8AC3E}">
        <p14:creationId xmlns:p14="http://schemas.microsoft.com/office/powerpoint/2010/main" val="733185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a:t>
            </a:r>
          </a:p>
        </p:txBody>
      </p:sp>
      <mc:AlternateContent xmlns:mc="http://schemas.openxmlformats.org/markup-compatibility/2006" xmlns:a14="http://schemas.microsoft.com/office/drawing/2010/main">
        <mc:Choice Requires="a14">
          <p:sp>
            <p:nvSpPr>
              <p:cNvPr id="9" name="Content Placeholder 8"/>
              <p:cNvSpPr>
                <a:spLocks noGrp="1"/>
              </p:cNvSpPr>
              <p:nvPr>
                <p:ph sz="half" idx="1"/>
              </p:nvPr>
            </p:nvSpPr>
            <p:spPr>
              <a:xfrm>
                <a:off x="457200" y="4419600"/>
                <a:ext cx="8229600" cy="1676400"/>
              </a:xfrm>
            </p:spPr>
            <p:txBody>
              <a:bodyPr/>
              <a:lstStyle/>
              <a:p>
                <a:r>
                  <a:rPr lang="en-US" dirty="0"/>
                  <a:t>For a given significance level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0</m:t>
                        </m:r>
                      </m:sub>
                    </m:sSub>
                  </m:oMath>
                </a14:m>
                <a:r>
                  <a:rPr lang="en-US" dirty="0"/>
                  <a:t> will be rejected if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𝛽</m:t>
                        </m:r>
                      </m:e>
                    </m:acc>
                  </m:oMath>
                </a14:m>
                <a:r>
                  <a:rPr lang="en-US" dirty="0"/>
                  <a:t> falls to the right of a critical level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𝑎</m:t>
                        </m:r>
                      </m:sub>
                    </m:sSub>
                  </m:oMath>
                </a14:m>
                <a:r>
                  <a:rPr lang="en-US" dirty="0"/>
                  <a:t> </a:t>
                </a:r>
              </a:p>
              <a:p>
                <a:pPr marL="0" indent="0">
                  <a:buNone/>
                </a:pPr>
                <a:endParaRPr lang="en-US" dirty="0"/>
              </a:p>
              <a:p>
                <a:endParaRPr lang="en-US" dirty="0"/>
              </a:p>
            </p:txBody>
          </p:sp>
        </mc:Choice>
        <mc:Fallback xmlns="">
          <p:sp>
            <p:nvSpPr>
              <p:cNvPr id="9" name="Content Placeholder 8"/>
              <p:cNvSpPr>
                <a:spLocks noGrp="1" noRot="1" noChangeAspect="1" noMove="1" noResize="1" noEditPoints="1" noAdjustHandles="1" noChangeArrowheads="1" noChangeShapeType="1" noTextEdit="1"/>
              </p:cNvSpPr>
              <p:nvPr>
                <p:ph sz="half" idx="1"/>
              </p:nvPr>
            </p:nvSpPr>
            <p:spPr>
              <a:xfrm>
                <a:off x="457200" y="4419600"/>
                <a:ext cx="8229600" cy="1676400"/>
              </a:xfrm>
              <a:blipFill rotWithShape="0">
                <a:blip r:embed="rId3"/>
                <a:stretch>
                  <a:fillRect l="-889" t="-3636"/>
                </a:stretch>
              </a:blipFill>
            </p:spPr>
            <p:txBody>
              <a:bodyPr/>
              <a:lstStyle/>
              <a:p>
                <a:r>
                  <a:rPr lang="en-US">
                    <a:noFill/>
                  </a:rPr>
                  <a:t> </a:t>
                </a:r>
              </a:p>
            </p:txBody>
          </p:sp>
        </mc:Fallback>
      </mc:AlternateContent>
      <p:pic>
        <p:nvPicPr>
          <p:cNvPr id="11" name="Content Placeholder 6"/>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712187" y="1295400"/>
            <a:ext cx="6144048" cy="3124200"/>
          </a:xfrm>
        </p:spPr>
      </p:pic>
    </p:spTree>
    <p:extLst>
      <p:ext uri="{BB962C8B-B14F-4D97-AF65-F5344CB8AC3E}">
        <p14:creationId xmlns:p14="http://schemas.microsoft.com/office/powerpoint/2010/main" val="14751997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a:t>
            </a:r>
          </a:p>
        </p:txBody>
      </p:sp>
      <mc:AlternateContent xmlns:mc="http://schemas.openxmlformats.org/markup-compatibility/2006" xmlns:a14="http://schemas.microsoft.com/office/drawing/2010/main">
        <mc:Choice Requires="a14">
          <p:sp>
            <p:nvSpPr>
              <p:cNvPr id="9" name="Content Placeholder 8"/>
              <p:cNvSpPr>
                <a:spLocks noGrp="1"/>
              </p:cNvSpPr>
              <p:nvPr>
                <p:ph sz="half" idx="1"/>
              </p:nvPr>
            </p:nvSpPr>
            <p:spPr>
              <a:xfrm>
                <a:off x="457200" y="4419600"/>
                <a:ext cx="8229600" cy="1676400"/>
              </a:xfrm>
            </p:spPr>
            <p:txBody>
              <a:bodyPr/>
              <a:lstStyle/>
              <a:p>
                <a:r>
                  <a:rPr lang="en-US" dirty="0"/>
                  <a:t>For a given significance level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0</m:t>
                        </m:r>
                      </m:sub>
                    </m:sSub>
                  </m:oMath>
                </a14:m>
                <a:r>
                  <a:rPr lang="en-US" dirty="0"/>
                  <a:t> will be rejected if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𝛽</m:t>
                        </m:r>
                      </m:e>
                    </m:acc>
                  </m:oMath>
                </a14:m>
                <a:r>
                  <a:rPr lang="en-US" dirty="0"/>
                  <a:t> falls to the right of a critical level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𝑎</m:t>
                        </m:r>
                      </m:sub>
                    </m:sSub>
                  </m:oMath>
                </a14:m>
                <a:r>
                  <a:rPr lang="en-US" dirty="0"/>
                  <a:t> </a:t>
                </a:r>
              </a:p>
              <a:p>
                <a:r>
                  <a:rPr lang="en-US" dirty="0"/>
                  <a:t>The </a:t>
                </a:r>
                <a:r>
                  <a:rPr lang="en-US" i="1" dirty="0"/>
                  <a:t>power of the test </a:t>
                </a:r>
                <a:r>
                  <a:rPr lang="en-US" dirty="0"/>
                  <a:t>is the area to the right of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𝑎</m:t>
                        </m:r>
                      </m:sub>
                    </m:sSub>
                  </m:oMath>
                </a14:m>
                <a:endParaRPr lang="en-US" dirty="0"/>
              </a:p>
              <a:p>
                <a:endParaRPr lang="en-US" dirty="0"/>
              </a:p>
            </p:txBody>
          </p:sp>
        </mc:Choice>
        <mc:Fallback xmlns="">
          <p:sp>
            <p:nvSpPr>
              <p:cNvPr id="9" name="Content Placeholder 8"/>
              <p:cNvSpPr>
                <a:spLocks noGrp="1" noRot="1" noChangeAspect="1" noMove="1" noResize="1" noEditPoints="1" noAdjustHandles="1" noChangeArrowheads="1" noChangeShapeType="1" noTextEdit="1"/>
              </p:cNvSpPr>
              <p:nvPr>
                <p:ph sz="half" idx="1"/>
              </p:nvPr>
            </p:nvSpPr>
            <p:spPr>
              <a:xfrm>
                <a:off x="457200" y="4419600"/>
                <a:ext cx="8229600" cy="1676400"/>
              </a:xfrm>
              <a:blipFill rotWithShape="0">
                <a:blip r:embed="rId3"/>
                <a:stretch>
                  <a:fillRect l="-889" t="-3636"/>
                </a:stretch>
              </a:blipFill>
            </p:spPr>
            <p:txBody>
              <a:bodyPr/>
              <a:lstStyle/>
              <a:p>
                <a:r>
                  <a:rPr lang="en-US">
                    <a:noFill/>
                  </a:rPr>
                  <a:t> </a:t>
                </a:r>
              </a:p>
            </p:txBody>
          </p:sp>
        </mc:Fallback>
      </mc:AlternateContent>
      <p:pic>
        <p:nvPicPr>
          <p:cNvPr id="11" name="Content Placeholder 6"/>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712187" y="1295400"/>
            <a:ext cx="6144047" cy="3124200"/>
          </a:xfrm>
        </p:spPr>
      </p:pic>
    </p:spTree>
    <p:extLst>
      <p:ext uri="{BB962C8B-B14F-4D97-AF65-F5344CB8AC3E}">
        <p14:creationId xmlns:p14="http://schemas.microsoft.com/office/powerpoint/2010/main" val="9600433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F834ACE-C9E9-10AA-565B-8AF093F79D39}"/>
              </a:ext>
            </a:extLst>
          </p:cNvPr>
          <p:cNvSpPr>
            <a:spLocks noGrp="1"/>
          </p:cNvSpPr>
          <p:nvPr>
            <p:ph type="title"/>
          </p:nvPr>
        </p:nvSpPr>
        <p:spPr/>
        <p:txBody>
          <a:bodyPr/>
          <a:lstStyle/>
          <a:p>
            <a:r>
              <a:rPr lang="en-US" dirty="0"/>
              <a:t>Components of power calculations</a:t>
            </a:r>
          </a:p>
        </p:txBody>
      </p:sp>
      <p:sp>
        <p:nvSpPr>
          <p:cNvPr id="6" name="Content Placeholder 5">
            <a:extLst>
              <a:ext uri="{FF2B5EF4-FFF2-40B4-BE49-F238E27FC236}">
                <a16:creationId xmlns:a16="http://schemas.microsoft.com/office/drawing/2014/main" id="{AD7724FB-2DBE-1952-5EBA-DBC4F284F18B}"/>
              </a:ext>
            </a:extLst>
          </p:cNvPr>
          <p:cNvSpPr>
            <a:spLocks noGrp="1"/>
          </p:cNvSpPr>
          <p:nvPr>
            <p:ph idx="1"/>
          </p:nvPr>
        </p:nvSpPr>
        <p:spPr/>
        <p:txBody>
          <a:bodyPr/>
          <a:lstStyle/>
          <a:p>
            <a:r>
              <a:rPr lang="en-US" sz="1200" dirty="0"/>
              <a:t>Significance (α): The probability of committing a type I error. It is typically set at 5%, i.e., α=0.05.</a:t>
            </a:r>
          </a:p>
          <a:p>
            <a:r>
              <a:rPr lang="en-US" sz="1200" dirty="0"/>
              <a:t>Power (1-κ): Typically set at 0.8, meaning the probability of falsely failing to reject the null hypothesis is 0.2 or 20%.  Power mirrors the significance level, α: as α increases (e.g., from 1% to 5%), the probability of rejecting the null hypothesis increases, which translates to a more powerful test.</a:t>
            </a:r>
          </a:p>
          <a:p>
            <a:r>
              <a:rPr lang="en-US" sz="1200" dirty="0"/>
              <a:t>Minimum detectable effect (MDE): The smallest effect that, if true, has (1-β)% chance of producing an estimate that is statistically significant at the α% level (Bloom 1995). In other words, the MDE is the effect size below which we may not be able to distinguish that the effect is different from zero, even if it is. </a:t>
            </a:r>
          </a:p>
          <a:p>
            <a:r>
              <a:rPr lang="en-US" sz="1200" dirty="0"/>
              <a:t>Sample size (N)</a:t>
            </a:r>
          </a:p>
          <a:p>
            <a:r>
              <a:rPr lang="en-US" sz="1200" dirty="0"/>
              <a:t>Variance of outcome variable (σ2)</a:t>
            </a:r>
          </a:p>
          <a:p>
            <a:r>
              <a:rPr lang="en-US" sz="1200" dirty="0"/>
              <a:t>Treatment allocation (N</a:t>
            </a:r>
            <a:r>
              <a:rPr lang="en-US" sz="1200" baseline="-25000" dirty="0"/>
              <a:t>T</a:t>
            </a:r>
            <a:r>
              <a:rPr lang="en-US" sz="1200" dirty="0"/>
              <a:t>), the proportion of the sample assigned to the treatment group. Power is typically maximized with an equal split between treatment arms, though there are instances when an unequal split may be preferred.</a:t>
            </a:r>
          </a:p>
          <a:p>
            <a:r>
              <a:rPr lang="en-US" sz="1200" dirty="0"/>
              <a:t>Intra-cluster correlation coefficient (ICC): A measure of the correlation between observations within the same cluster, also often given as ρ.  If the study involves clustered randomization (i.e., when each unit of randomization contains multiple units of observation), you will need to account for the fact that individuals (or households, etc.) within a group such as a town/village/school are more similar to each other than those in different groups. In general, this will increase the required sample size.</a:t>
            </a:r>
          </a:p>
        </p:txBody>
      </p:sp>
    </p:spTree>
    <p:extLst>
      <p:ext uri="{BB962C8B-B14F-4D97-AF65-F5344CB8AC3E}">
        <p14:creationId xmlns:p14="http://schemas.microsoft.com/office/powerpoint/2010/main" val="2011791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772D4-D3B8-59F9-A320-9F75A5CCD595}"/>
              </a:ext>
            </a:extLst>
          </p:cNvPr>
          <p:cNvSpPr>
            <a:spLocks noGrp="1"/>
          </p:cNvSpPr>
          <p:nvPr>
            <p:ph type="title"/>
          </p:nvPr>
        </p:nvSpPr>
        <p:spPr/>
        <p:txBody>
          <a:bodyPr/>
          <a:lstStyle/>
          <a:p>
            <a:r>
              <a:rPr lang="en-US" dirty="0"/>
              <a:t>If sample size is fixed, can calculate the MDE</a:t>
            </a:r>
          </a:p>
        </p:txBody>
      </p:sp>
      <p:pic>
        <p:nvPicPr>
          <p:cNvPr id="5" name="Picture 4">
            <a:extLst>
              <a:ext uri="{FF2B5EF4-FFF2-40B4-BE49-F238E27FC236}">
                <a16:creationId xmlns:a16="http://schemas.microsoft.com/office/drawing/2014/main" id="{C921F122-3FC0-3755-59DD-7654654B21CE}"/>
              </a:ext>
            </a:extLst>
          </p:cNvPr>
          <p:cNvPicPr>
            <a:picLocks noChangeAspect="1"/>
          </p:cNvPicPr>
          <p:nvPr/>
        </p:nvPicPr>
        <p:blipFill>
          <a:blip r:embed="rId2"/>
          <a:stretch>
            <a:fillRect/>
          </a:stretch>
        </p:blipFill>
        <p:spPr>
          <a:xfrm>
            <a:off x="952500" y="1347852"/>
            <a:ext cx="7239000" cy="2230125"/>
          </a:xfrm>
          <a:prstGeom prst="rect">
            <a:avLst/>
          </a:prstGeom>
        </p:spPr>
      </p:pic>
      <p:pic>
        <p:nvPicPr>
          <p:cNvPr id="7" name="Picture 6">
            <a:extLst>
              <a:ext uri="{FF2B5EF4-FFF2-40B4-BE49-F238E27FC236}">
                <a16:creationId xmlns:a16="http://schemas.microsoft.com/office/drawing/2014/main" id="{3EACB018-AD15-E37F-77F0-9BF9B6819B6A}"/>
              </a:ext>
            </a:extLst>
          </p:cNvPr>
          <p:cNvPicPr>
            <a:picLocks noChangeAspect="1"/>
          </p:cNvPicPr>
          <p:nvPr/>
        </p:nvPicPr>
        <p:blipFill>
          <a:blip r:embed="rId3"/>
          <a:stretch>
            <a:fillRect/>
          </a:stretch>
        </p:blipFill>
        <p:spPr>
          <a:xfrm>
            <a:off x="838200" y="4191000"/>
            <a:ext cx="7115254" cy="1455235"/>
          </a:xfrm>
          <a:prstGeom prst="rect">
            <a:avLst/>
          </a:prstGeom>
        </p:spPr>
      </p:pic>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124E27C3-E386-18CE-435F-EB532A02FD86}"/>
                  </a:ext>
                </a:extLst>
              </p:cNvPr>
              <p:cNvSpPr txBox="1"/>
              <p:nvPr/>
            </p:nvSpPr>
            <p:spPr>
              <a:xfrm>
                <a:off x="5105399" y="2165271"/>
                <a:ext cx="1676401" cy="883319"/>
              </a:xfrm>
              <a:prstGeom prst="rect">
                <a:avLst/>
              </a:prstGeom>
              <a:solidFill>
                <a:schemeClr val="bg1"/>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sz="2500" i="1" smtClean="0">
                              <a:latin typeface="Cambria Math" panose="02040503050406030204" pitchFamily="18" charset="0"/>
                            </a:rPr>
                          </m:ctrlPr>
                        </m:fPr>
                        <m:num>
                          <m:r>
                            <a:rPr lang="en-US" sz="2500" b="0" i="1" smtClean="0">
                              <a:latin typeface="Cambria Math" panose="02040503050406030204" pitchFamily="18" charset="0"/>
                            </a:rPr>
                            <m:t>1</m:t>
                          </m:r>
                        </m:num>
                        <m:den>
                          <m:sSub>
                            <m:sSubPr>
                              <m:ctrlPr>
                                <a:rPr lang="en-US" sz="2500" i="1">
                                  <a:latin typeface="Cambria Math" panose="02040503050406030204" pitchFamily="18" charset="0"/>
                                </a:rPr>
                              </m:ctrlPr>
                            </m:sSubPr>
                            <m:e>
                              <m:r>
                                <a:rPr lang="en-US" sz="2500" i="1">
                                  <a:latin typeface="Cambria Math" panose="02040503050406030204" pitchFamily="18" charset="0"/>
                                </a:rPr>
                                <m:t>𝑁</m:t>
                              </m:r>
                            </m:e>
                            <m:sub>
                              <m:r>
                                <a:rPr lang="en-US" sz="2500" b="0" i="1" smtClean="0">
                                  <a:latin typeface="Cambria Math" panose="02040503050406030204" pitchFamily="18" charset="0"/>
                                </a:rPr>
                                <m:t>𝑇</m:t>
                              </m:r>
                            </m:sub>
                          </m:sSub>
                          <m:r>
                            <a:rPr lang="en-US" sz="2500" b="0" i="1" smtClean="0">
                              <a:latin typeface="Cambria Math" panose="02040503050406030204" pitchFamily="18" charset="0"/>
                            </a:rPr>
                            <m:t>(1−</m:t>
                          </m:r>
                          <m:sSub>
                            <m:sSubPr>
                              <m:ctrlPr>
                                <a:rPr lang="en-US" sz="2500" i="1">
                                  <a:latin typeface="Cambria Math" panose="02040503050406030204" pitchFamily="18" charset="0"/>
                                </a:rPr>
                              </m:ctrlPr>
                            </m:sSubPr>
                            <m:e>
                              <m:r>
                                <a:rPr lang="en-US" sz="2500" i="1">
                                  <a:latin typeface="Cambria Math" panose="02040503050406030204" pitchFamily="18" charset="0"/>
                                </a:rPr>
                                <m:t>𝑁</m:t>
                              </m:r>
                            </m:e>
                            <m:sub>
                              <m:r>
                                <a:rPr lang="en-US" sz="2500" i="1">
                                  <a:latin typeface="Cambria Math" panose="02040503050406030204" pitchFamily="18" charset="0"/>
                                </a:rPr>
                                <m:t>𝑇</m:t>
                              </m:r>
                            </m:sub>
                          </m:sSub>
                          <m:r>
                            <a:rPr lang="en-US" sz="2500" b="0" i="1" smtClean="0">
                              <a:latin typeface="Cambria Math" panose="02040503050406030204" pitchFamily="18" charset="0"/>
                            </a:rPr>
                            <m:t>)</m:t>
                          </m:r>
                        </m:den>
                      </m:f>
                    </m:oMath>
                  </m:oMathPara>
                </a14:m>
                <a:endParaRPr lang="en-US" sz="2500" dirty="0"/>
              </a:p>
            </p:txBody>
          </p:sp>
        </mc:Choice>
        <mc:Fallback>
          <p:sp>
            <p:nvSpPr>
              <p:cNvPr id="4" name="TextBox 3">
                <a:extLst>
                  <a:ext uri="{FF2B5EF4-FFF2-40B4-BE49-F238E27FC236}">
                    <a16:creationId xmlns:a16="http://schemas.microsoft.com/office/drawing/2014/main" id="{124E27C3-E386-18CE-435F-EB532A02FD86}"/>
                  </a:ext>
                </a:extLst>
              </p:cNvPr>
              <p:cNvSpPr txBox="1">
                <a:spLocks noRot="1" noChangeAspect="1" noMove="1" noResize="1" noEditPoints="1" noAdjustHandles="1" noChangeArrowheads="1" noChangeShapeType="1" noTextEdit="1"/>
              </p:cNvSpPr>
              <p:nvPr/>
            </p:nvSpPr>
            <p:spPr>
              <a:xfrm>
                <a:off x="5105399" y="2165271"/>
                <a:ext cx="1676401" cy="88331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D0BB9BCB-76F6-C3CF-1C4D-246A7994F115}"/>
                  </a:ext>
                </a:extLst>
              </p:cNvPr>
              <p:cNvSpPr txBox="1"/>
              <p:nvPr/>
            </p:nvSpPr>
            <p:spPr>
              <a:xfrm>
                <a:off x="4114801" y="4495800"/>
                <a:ext cx="1752599" cy="883319"/>
              </a:xfrm>
              <a:prstGeom prst="rect">
                <a:avLst/>
              </a:prstGeom>
              <a:solidFill>
                <a:schemeClr val="bg1"/>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sz="2500" i="1" smtClean="0">
                              <a:latin typeface="Cambria Math" panose="02040503050406030204" pitchFamily="18" charset="0"/>
                            </a:rPr>
                          </m:ctrlPr>
                        </m:fPr>
                        <m:num>
                          <m:r>
                            <a:rPr lang="en-US" sz="2500" b="0" i="1" smtClean="0">
                              <a:latin typeface="Cambria Math" panose="02040503050406030204" pitchFamily="18" charset="0"/>
                            </a:rPr>
                            <m:t>1</m:t>
                          </m:r>
                        </m:num>
                        <m:den>
                          <m:sSub>
                            <m:sSubPr>
                              <m:ctrlPr>
                                <a:rPr lang="en-US" sz="2500" i="1">
                                  <a:latin typeface="Cambria Math" panose="02040503050406030204" pitchFamily="18" charset="0"/>
                                </a:rPr>
                              </m:ctrlPr>
                            </m:sSubPr>
                            <m:e>
                              <m:r>
                                <a:rPr lang="en-US" sz="2500" i="1">
                                  <a:latin typeface="Cambria Math" panose="02040503050406030204" pitchFamily="18" charset="0"/>
                                </a:rPr>
                                <m:t>𝑁</m:t>
                              </m:r>
                            </m:e>
                            <m:sub>
                              <m:r>
                                <a:rPr lang="en-US" sz="2500" b="0" i="1" smtClean="0">
                                  <a:latin typeface="Cambria Math" panose="02040503050406030204" pitchFamily="18" charset="0"/>
                                </a:rPr>
                                <m:t>𝑇</m:t>
                              </m:r>
                            </m:sub>
                          </m:sSub>
                          <m:r>
                            <a:rPr lang="en-US" sz="2500" b="0" i="1" smtClean="0">
                              <a:latin typeface="Cambria Math" panose="02040503050406030204" pitchFamily="18" charset="0"/>
                            </a:rPr>
                            <m:t>(1−</m:t>
                          </m:r>
                          <m:sSub>
                            <m:sSubPr>
                              <m:ctrlPr>
                                <a:rPr lang="en-US" sz="2500" i="1">
                                  <a:latin typeface="Cambria Math" panose="02040503050406030204" pitchFamily="18" charset="0"/>
                                </a:rPr>
                              </m:ctrlPr>
                            </m:sSubPr>
                            <m:e>
                              <m:r>
                                <a:rPr lang="en-US" sz="2500" i="1">
                                  <a:latin typeface="Cambria Math" panose="02040503050406030204" pitchFamily="18" charset="0"/>
                                </a:rPr>
                                <m:t>𝑁</m:t>
                              </m:r>
                            </m:e>
                            <m:sub>
                              <m:r>
                                <a:rPr lang="en-US" sz="2500" i="1">
                                  <a:latin typeface="Cambria Math" panose="02040503050406030204" pitchFamily="18" charset="0"/>
                                </a:rPr>
                                <m:t>𝑇</m:t>
                              </m:r>
                            </m:sub>
                          </m:sSub>
                          <m:r>
                            <a:rPr lang="en-US" sz="2500" b="0" i="1" smtClean="0">
                              <a:latin typeface="Cambria Math" panose="02040503050406030204" pitchFamily="18" charset="0"/>
                            </a:rPr>
                            <m:t>)</m:t>
                          </m:r>
                        </m:den>
                      </m:f>
                    </m:oMath>
                  </m:oMathPara>
                </a14:m>
                <a:endParaRPr lang="en-US" sz="2500" dirty="0"/>
              </a:p>
            </p:txBody>
          </p:sp>
        </mc:Choice>
        <mc:Fallback>
          <p:sp>
            <p:nvSpPr>
              <p:cNvPr id="6" name="TextBox 5">
                <a:extLst>
                  <a:ext uri="{FF2B5EF4-FFF2-40B4-BE49-F238E27FC236}">
                    <a16:creationId xmlns:a16="http://schemas.microsoft.com/office/drawing/2014/main" id="{D0BB9BCB-76F6-C3CF-1C4D-246A7994F115}"/>
                  </a:ext>
                </a:extLst>
              </p:cNvPr>
              <p:cNvSpPr txBox="1">
                <a:spLocks noRot="1" noChangeAspect="1" noMove="1" noResize="1" noEditPoints="1" noAdjustHandles="1" noChangeArrowheads="1" noChangeShapeType="1" noTextEdit="1"/>
              </p:cNvSpPr>
              <p:nvPr/>
            </p:nvSpPr>
            <p:spPr>
              <a:xfrm>
                <a:off x="4114801" y="4495800"/>
                <a:ext cx="1752599" cy="883319"/>
              </a:xfrm>
              <a:prstGeom prst="rect">
                <a:avLst/>
              </a:prstGeom>
              <a:blipFill>
                <a:blip r:embed="rId5"/>
                <a:stretch>
                  <a:fillRect/>
                </a:stretch>
              </a:blipFill>
            </p:spPr>
            <p:txBody>
              <a:bodyPr/>
              <a:lstStyle/>
              <a:p>
                <a:r>
                  <a:rPr lang="en-US">
                    <a:noFill/>
                  </a:rPr>
                  <a:t> </a:t>
                </a:r>
              </a:p>
            </p:txBody>
          </p:sp>
        </mc:Fallback>
      </mc:AlternateContent>
      <p:sp>
        <p:nvSpPr>
          <p:cNvPr id="8" name="Title 1">
            <a:extLst>
              <a:ext uri="{FF2B5EF4-FFF2-40B4-BE49-F238E27FC236}">
                <a16:creationId xmlns:a16="http://schemas.microsoft.com/office/drawing/2014/main" id="{A5607C5F-A7A6-175E-B639-038C9B7E3A5B}"/>
              </a:ext>
            </a:extLst>
          </p:cNvPr>
          <p:cNvSpPr txBox="1">
            <a:spLocks/>
          </p:cNvSpPr>
          <p:nvPr/>
        </p:nvSpPr>
        <p:spPr>
          <a:xfrm>
            <a:off x="595825" y="3276600"/>
            <a:ext cx="78867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If MDE is known (or hypothesized), can calculate the N</a:t>
            </a:r>
          </a:p>
        </p:txBody>
      </p:sp>
    </p:spTree>
    <p:extLst>
      <p:ext uri="{BB962C8B-B14F-4D97-AF65-F5344CB8AC3E}">
        <p14:creationId xmlns:p14="http://schemas.microsoft.com/office/powerpoint/2010/main" val="1169011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pPr>
              <a:buSzPct val="100000"/>
            </a:pPr>
            <a:r>
              <a:rPr lang="en-US" sz="4000" dirty="0"/>
              <a:t>Why Randomize?</a:t>
            </a:r>
          </a:p>
        </p:txBody>
      </p:sp>
    </p:spTree>
    <p:extLst>
      <p:ext uri="{BB962C8B-B14F-4D97-AF65-F5344CB8AC3E}">
        <p14:creationId xmlns:p14="http://schemas.microsoft.com/office/powerpoint/2010/main" val="7987860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Sample Size “Rules of Thumb”</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eaLnBrk="1" fontAlgn="auto" hangingPunct="1">
                  <a:spcAft>
                    <a:spcPts val="0"/>
                  </a:spcAft>
                  <a:buFont typeface="Arial" pitchFamily="34" charset="0"/>
                  <a:buChar char="•"/>
                  <a:defRPr/>
                </a:pPr>
                <a:r>
                  <a:rPr lang="en-US" dirty="0">
                    <a:latin typeface="+mj-lt"/>
                  </a:rPr>
                  <a:t>Assuming equal variances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𝑇</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𝐶</m:t>
                        </m:r>
                      </m:sub>
                      <m:sup>
                        <m:r>
                          <a:rPr lang="en-US" i="1">
                            <a:latin typeface="Cambria Math" panose="02040503050406030204" pitchFamily="18" charset="0"/>
                          </a:rPr>
                          <m:t>2</m:t>
                        </m:r>
                      </m:sup>
                    </m:sSubSup>
                  </m:oMath>
                </a14:m>
                <a:r>
                  <a:rPr lang="en-US" dirty="0">
                    <a:latin typeface="+mj-lt"/>
                  </a:rPr>
                  <a:t>: </a:t>
                </a:r>
              </a:p>
              <a:p>
                <a:pPr marL="0" indent="0" eaLnBrk="1" fontAlgn="auto" hangingPunct="1">
                  <a:spcAft>
                    <a:spcPts val="0"/>
                  </a:spcAft>
                  <a:buNone/>
                  <a:defRPr/>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𝑇</m:t>
                          </m:r>
                        </m:sub>
                        <m:sup>
                          <m:r>
                            <a:rPr lang="en-US" i="1">
                              <a:latin typeface="Cambria Math" panose="02040503050406030204" pitchFamily="18" charset="0"/>
                            </a:rPr>
                            <m:t>∗</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𝐶</m:t>
                          </m:r>
                        </m:sub>
                        <m:sup>
                          <m:r>
                            <a:rPr lang="en-US" i="1">
                              <a:latin typeface="Cambria Math" panose="02040503050406030204" pitchFamily="18" charset="0"/>
                            </a:rPr>
                            <m:t>∗</m:t>
                          </m:r>
                        </m:sup>
                      </m:sSubSup>
                      <m:r>
                        <a:rPr lang="en-US" i="1">
                          <a:latin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rPr>
                        <m:t>/2=2</m:t>
                      </m:r>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𝛼</m:t>
                              </m:r>
                              <m:r>
                                <a:rPr lang="en-US" i="1">
                                  <a:latin typeface="Cambria Math" panose="02040503050406030204" pitchFamily="18" charset="0"/>
                                  <a:ea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𝛽</m:t>
                              </m:r>
                            </m:sub>
                          </m:sSub>
                          <m:r>
                            <a:rPr lang="en-US" i="1">
                              <a:latin typeface="Cambria Math" panose="02040503050406030204" pitchFamily="18" charset="0"/>
                            </a:rPr>
                            <m:t>)</m:t>
                          </m:r>
                          <m:r>
                            <m:rPr>
                              <m:nor/>
                            </m:rPr>
                            <a:rPr lang="en-US" dirty="0"/>
                            <m:t> </m:t>
                          </m:r>
                        </m:e>
                        <m:sup>
                          <m:r>
                            <a:rPr lang="en-US" i="1">
                              <a:latin typeface="Cambria Math" panose="02040503050406030204" pitchFamily="18" charset="0"/>
                            </a:rPr>
                            <m:t>2</m:t>
                          </m:r>
                        </m:sup>
                      </m:sSup>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𝜎</m:t>
                                  </m:r>
                                </m:num>
                                <m:den>
                                  <m:r>
                                    <a:rPr lang="en-US" i="1">
                                      <a:latin typeface="Cambria Math" panose="02040503050406030204" pitchFamily="18" charset="0"/>
                                      <a:ea typeface="Cambria Math" panose="02040503050406030204" pitchFamily="18" charset="0"/>
                                    </a:rPr>
                                    <m:t>𝛿</m:t>
                                  </m:r>
                                </m:den>
                              </m:f>
                            </m:e>
                          </m:d>
                        </m:e>
                        <m:sup>
                          <m:r>
                            <a:rPr lang="en-US" i="1">
                              <a:latin typeface="Cambria Math" panose="02040503050406030204" pitchFamily="18" charset="0"/>
                            </a:rPr>
                            <m:t>2</m:t>
                          </m:r>
                        </m:sup>
                      </m:sSup>
                    </m:oMath>
                  </m:oMathPara>
                </a14:m>
                <a:endParaRPr lang="en-US" dirty="0"/>
              </a:p>
              <a:p>
                <a:pPr eaLnBrk="1" fontAlgn="auto" hangingPunct="1">
                  <a:spcAft>
                    <a:spcPts val="0"/>
                  </a:spcAft>
                  <a:buFont typeface="Arial" pitchFamily="34" charset="0"/>
                  <a:buChar char="•"/>
                  <a:defRPr/>
                </a:pPr>
                <a:r>
                  <a:rPr lang="en-US" dirty="0"/>
                  <a:t>Note that the necessary sample size</a:t>
                </a:r>
              </a:p>
              <a:p>
                <a:pPr lvl="1" eaLnBrk="1" fontAlgn="auto" hangingPunct="1">
                  <a:spcAft>
                    <a:spcPts val="0"/>
                  </a:spcAft>
                  <a:buFont typeface="Arial" pitchFamily="34" charset="0"/>
                  <a:buChar char="–"/>
                  <a:defRPr/>
                </a:pPr>
                <a:r>
                  <a:rPr lang="en-US" dirty="0"/>
                  <a:t>Increases rapidly with the desired significance level and power.</a:t>
                </a:r>
              </a:p>
              <a:p>
                <a:pPr lvl="1" eaLnBrk="1" fontAlgn="auto" hangingPunct="1">
                  <a:spcAft>
                    <a:spcPts val="0"/>
                  </a:spcAft>
                  <a:buFont typeface="Arial" pitchFamily="34" charset="0"/>
                  <a:buChar char="–"/>
                  <a:defRPr/>
                </a:pPr>
                <a:r>
                  <a:rPr lang="en-US" dirty="0"/>
                  <a:t>Increases proportionally with the variance of the outcomes.</a:t>
                </a:r>
              </a:p>
              <a:p>
                <a:pPr lvl="1" eaLnBrk="1" fontAlgn="auto" hangingPunct="1">
                  <a:spcAft>
                    <a:spcPts val="0"/>
                  </a:spcAft>
                  <a:buFont typeface="Arial" pitchFamily="34" charset="0"/>
                  <a:buChar char="–"/>
                  <a:defRPr/>
                </a:pPr>
                <a:r>
                  <a:rPr lang="en-US" dirty="0"/>
                  <a:t>Decreases inversely proportionally with the square of the minimum detectable effect size.</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773" t="-1401"/>
                </a:stretch>
              </a:blipFill>
            </p:spPr>
            <p:txBody>
              <a:bodyPr/>
              <a:lstStyle/>
              <a:p>
                <a:r>
                  <a:rPr lang="en-US">
                    <a:noFill/>
                  </a:rPr>
                  <a:t> </a:t>
                </a:r>
              </a:p>
            </p:txBody>
          </p:sp>
        </mc:Fallback>
      </mc:AlternateContent>
    </p:spTree>
    <p:extLst>
      <p:ext uri="{BB962C8B-B14F-4D97-AF65-F5344CB8AC3E}">
        <p14:creationId xmlns:p14="http://schemas.microsoft.com/office/powerpoint/2010/main" val="4434065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Sample Size “Rules of Thumb”</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eaLnBrk="1" fontAlgn="auto" hangingPunct="1">
                  <a:spcAft>
                    <a:spcPts val="0"/>
                  </a:spcAft>
                  <a:buFont typeface="Arial" pitchFamily="34" charset="0"/>
                  <a:buChar char="•"/>
                  <a:defRPr/>
                </a:pPr>
                <a:r>
                  <a:rPr lang="en-US" dirty="0">
                    <a:latin typeface="+mj-lt"/>
                  </a:rPr>
                  <a:t>Assuming equal variances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𝑇</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𝐶</m:t>
                        </m:r>
                      </m:sub>
                      <m:sup>
                        <m:r>
                          <a:rPr lang="en-US" i="1">
                            <a:latin typeface="Cambria Math" panose="02040503050406030204" pitchFamily="18" charset="0"/>
                          </a:rPr>
                          <m:t>2</m:t>
                        </m:r>
                      </m:sup>
                    </m:sSubSup>
                  </m:oMath>
                </a14:m>
                <a:r>
                  <a:rPr lang="en-US" dirty="0">
                    <a:latin typeface="+mj-lt"/>
                  </a:rPr>
                  <a:t>: </a:t>
                </a:r>
              </a:p>
              <a:p>
                <a:pPr marL="0" indent="0" eaLnBrk="1" fontAlgn="auto" hangingPunct="1">
                  <a:spcAft>
                    <a:spcPts val="0"/>
                  </a:spcAft>
                  <a:buNone/>
                  <a:defRPr/>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𝑇</m:t>
                          </m:r>
                        </m:sub>
                        <m:sup>
                          <m:r>
                            <a:rPr lang="en-US" i="1">
                              <a:latin typeface="Cambria Math" panose="02040503050406030204" pitchFamily="18" charset="0"/>
                            </a:rPr>
                            <m:t>∗</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𝐶</m:t>
                          </m:r>
                        </m:sub>
                        <m:sup>
                          <m:r>
                            <a:rPr lang="en-US" i="1">
                              <a:latin typeface="Cambria Math" panose="02040503050406030204" pitchFamily="18" charset="0"/>
                            </a:rPr>
                            <m:t>∗</m:t>
                          </m:r>
                        </m:sup>
                      </m:sSubSup>
                      <m:r>
                        <a:rPr lang="en-US" i="1">
                          <a:latin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rPr>
                        <m:t>/2=2</m:t>
                      </m:r>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𝛼</m:t>
                              </m:r>
                              <m:r>
                                <a:rPr lang="en-US" i="1">
                                  <a:latin typeface="Cambria Math" panose="02040503050406030204" pitchFamily="18" charset="0"/>
                                  <a:ea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𝛽</m:t>
                              </m:r>
                            </m:sub>
                          </m:sSub>
                          <m:r>
                            <a:rPr lang="en-US" i="1">
                              <a:latin typeface="Cambria Math" panose="02040503050406030204" pitchFamily="18" charset="0"/>
                            </a:rPr>
                            <m:t>)</m:t>
                          </m:r>
                          <m:r>
                            <m:rPr>
                              <m:nor/>
                            </m:rPr>
                            <a:rPr lang="en-US" dirty="0"/>
                            <m:t> </m:t>
                          </m:r>
                        </m:e>
                        <m:sup>
                          <m:r>
                            <a:rPr lang="en-US" i="1">
                              <a:latin typeface="Cambria Math" panose="02040503050406030204" pitchFamily="18" charset="0"/>
                            </a:rPr>
                            <m:t>2</m:t>
                          </m:r>
                        </m:sup>
                      </m:sSup>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𝜎</m:t>
                                  </m:r>
                                </m:num>
                                <m:den>
                                  <m:r>
                                    <a:rPr lang="en-US" i="1">
                                      <a:latin typeface="Cambria Math" panose="02040503050406030204" pitchFamily="18" charset="0"/>
                                      <a:ea typeface="Cambria Math" panose="02040503050406030204" pitchFamily="18" charset="0"/>
                                    </a:rPr>
                                    <m:t>𝛿</m:t>
                                  </m:r>
                                </m:den>
                              </m:f>
                            </m:e>
                          </m:d>
                        </m:e>
                        <m:sup>
                          <m:r>
                            <a:rPr lang="en-US" i="1">
                              <a:latin typeface="Cambria Math" panose="02040503050406030204" pitchFamily="18" charset="0"/>
                            </a:rPr>
                            <m:t>2</m:t>
                          </m:r>
                        </m:sup>
                      </m:sSup>
                    </m:oMath>
                  </m:oMathPara>
                </a14:m>
                <a:endParaRPr lang="en-US" dirty="0"/>
              </a:p>
              <a:p>
                <a:pPr eaLnBrk="1" fontAlgn="auto" hangingPunct="1">
                  <a:spcAft>
                    <a:spcPts val="0"/>
                  </a:spcAft>
                  <a:buFont typeface="Arial" pitchFamily="34" charset="0"/>
                  <a:buChar char="•"/>
                  <a:defRPr/>
                </a:pPr>
                <a:r>
                  <a:rPr lang="en-US" dirty="0"/>
                  <a:t>Sample size depends on the ratio of effect size to standard deviation. Hence, effect sizes can just as easily be expressed in standard deviations.</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773" t="-1401"/>
                </a:stretch>
              </a:blipFill>
            </p:spPr>
            <p:txBody>
              <a:bodyPr/>
              <a:lstStyle/>
              <a:p>
                <a:r>
                  <a:rPr lang="en-US">
                    <a:noFill/>
                  </a:rPr>
                  <a:t> </a:t>
                </a:r>
              </a:p>
            </p:txBody>
          </p:sp>
        </mc:Fallback>
      </mc:AlternateContent>
    </p:spTree>
    <p:extLst>
      <p:ext uri="{BB962C8B-B14F-4D97-AF65-F5344CB8AC3E}">
        <p14:creationId xmlns:p14="http://schemas.microsoft.com/office/powerpoint/2010/main" val="14143194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Sample Size “Rules of Thumb”</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eaLnBrk="1" fontAlgn="auto" hangingPunct="1">
                  <a:spcAft>
                    <a:spcPts val="0"/>
                  </a:spcAft>
                  <a:buFont typeface="Arial" pitchFamily="34" charset="0"/>
                  <a:buChar char="•"/>
                  <a:defRPr/>
                </a:pPr>
                <a:r>
                  <a:rPr lang="en-US" dirty="0">
                    <a:latin typeface="+mj-lt"/>
                  </a:rPr>
                  <a:t>Assuming equal variances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𝑇</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𝐶</m:t>
                        </m:r>
                      </m:sub>
                      <m:sup>
                        <m:r>
                          <a:rPr lang="en-US" i="1">
                            <a:latin typeface="Cambria Math" panose="02040503050406030204" pitchFamily="18" charset="0"/>
                          </a:rPr>
                          <m:t>2</m:t>
                        </m:r>
                      </m:sup>
                    </m:sSubSup>
                  </m:oMath>
                </a14:m>
                <a:r>
                  <a:rPr lang="en-US" dirty="0">
                    <a:latin typeface="+mj-lt"/>
                  </a:rPr>
                  <a:t>: </a:t>
                </a:r>
              </a:p>
              <a:p>
                <a:pPr marL="0" indent="0" eaLnBrk="1" fontAlgn="auto" hangingPunct="1">
                  <a:spcAft>
                    <a:spcPts val="0"/>
                  </a:spcAft>
                  <a:buNone/>
                  <a:defRPr/>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𝑇</m:t>
                          </m:r>
                        </m:sub>
                        <m:sup>
                          <m:r>
                            <a:rPr lang="en-US" i="1">
                              <a:latin typeface="Cambria Math" panose="02040503050406030204" pitchFamily="18" charset="0"/>
                            </a:rPr>
                            <m:t>∗</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𝐶</m:t>
                          </m:r>
                        </m:sub>
                        <m:sup>
                          <m:r>
                            <a:rPr lang="en-US" i="1">
                              <a:latin typeface="Cambria Math" panose="02040503050406030204" pitchFamily="18" charset="0"/>
                            </a:rPr>
                            <m:t>∗</m:t>
                          </m:r>
                        </m:sup>
                      </m:sSubSup>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a:latin typeface="Cambria Math" panose="02040503050406030204" pitchFamily="18" charset="0"/>
                        </a:rPr>
                        <m:t>=2</m:t>
                      </m:r>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𝛼</m:t>
                              </m:r>
                              <m:r>
                                <a:rPr lang="en-US" i="1">
                                  <a:latin typeface="Cambria Math" panose="02040503050406030204" pitchFamily="18" charset="0"/>
                                  <a:ea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𝛽</m:t>
                              </m:r>
                            </m:sub>
                          </m:sSub>
                          <m:r>
                            <a:rPr lang="en-US" i="1">
                              <a:latin typeface="Cambria Math" panose="02040503050406030204" pitchFamily="18" charset="0"/>
                            </a:rPr>
                            <m:t>)</m:t>
                          </m:r>
                          <m:r>
                            <m:rPr>
                              <m:nor/>
                            </m:rPr>
                            <a:rPr lang="en-US" dirty="0"/>
                            <m:t> </m:t>
                          </m:r>
                        </m:e>
                        <m:sup>
                          <m:r>
                            <a:rPr lang="en-US" i="1">
                              <a:latin typeface="Cambria Math" panose="02040503050406030204" pitchFamily="18" charset="0"/>
                            </a:rPr>
                            <m:t>2</m:t>
                          </m:r>
                        </m:sup>
                      </m:sSup>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𝜎</m:t>
                                  </m:r>
                                </m:num>
                                <m:den>
                                  <m:r>
                                    <a:rPr lang="en-US" i="1">
                                      <a:latin typeface="Cambria Math" panose="02040503050406030204" pitchFamily="18" charset="0"/>
                                      <a:ea typeface="Cambria Math" panose="02040503050406030204" pitchFamily="18" charset="0"/>
                                    </a:rPr>
                                    <m:t>𝛿</m:t>
                                  </m:r>
                                </m:den>
                              </m:f>
                            </m:e>
                          </m:d>
                        </m:e>
                        <m:sup>
                          <m:r>
                            <a:rPr lang="en-US" i="1">
                              <a:latin typeface="Cambria Math" panose="02040503050406030204" pitchFamily="18" charset="0"/>
                            </a:rPr>
                            <m:t>2</m:t>
                          </m:r>
                        </m:sup>
                      </m:sSup>
                    </m:oMath>
                  </m:oMathPara>
                </a14:m>
                <a:endParaRPr lang="en-US" dirty="0"/>
              </a:p>
              <a:p>
                <a:pPr eaLnBrk="1" fontAlgn="auto" hangingPunct="1">
                  <a:spcAft>
                    <a:spcPts val="0"/>
                  </a:spcAft>
                  <a:buFont typeface="Arial" pitchFamily="34" charset="0"/>
                  <a:buChar char="•"/>
                  <a:defRPr/>
                </a:pPr>
                <a:r>
                  <a:rPr lang="en-US" dirty="0"/>
                  <a:t>Standard is to use </a:t>
                </a:r>
                <a:r>
                  <a:rPr lang="en-US" i="1" dirty="0"/>
                  <a:t>α</a:t>
                </a:r>
                <a:r>
                  <a:rPr lang="en-US" dirty="0"/>
                  <a:t>=0.05 and have power of 0.80 </a:t>
                </a:r>
                <a:r>
                  <a:rPr lang="el-GR" dirty="0"/>
                  <a:t>(</a:t>
                </a:r>
                <a:r>
                  <a:rPr lang="el-GR" i="1" dirty="0"/>
                  <a:t>β</a:t>
                </a:r>
                <a:r>
                  <a:rPr lang="el-GR" dirty="0"/>
                  <a:t>=0.20).</a:t>
                </a:r>
              </a:p>
              <a:p>
                <a:pPr eaLnBrk="1" fontAlgn="auto" hangingPunct="1">
                  <a:spcAft>
                    <a:spcPts val="0"/>
                  </a:spcAft>
                  <a:buFont typeface="Arial" pitchFamily="34" charset="0"/>
                  <a:buChar char="•"/>
                  <a:defRPr/>
                </a:pPr>
                <a:r>
                  <a:rPr lang="en-US" dirty="0"/>
                  <a:t>So to detect a </a:t>
                </a:r>
                <a:r>
                  <a:rPr lang="en-US" dirty="0">
                    <a:solidFill>
                      <a:srgbClr val="EC9B50"/>
                    </a:solidFill>
                  </a:rPr>
                  <a:t>one-standard deviation </a:t>
                </a:r>
                <a:r>
                  <a:rPr lang="en-US" dirty="0"/>
                  <a:t>change using the standard approach, we would need:</a:t>
                </a:r>
              </a:p>
              <a:p>
                <a:pPr eaLnBrk="1" fontAlgn="auto" hangingPunct="1">
                  <a:spcAft>
                    <a:spcPts val="0"/>
                  </a:spcAft>
                  <a:buFont typeface="Wingdings" panose="05000000000000000000" pitchFamily="2" charset="2"/>
                  <a:buNone/>
                  <a:defRPr/>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dirty="0" smtClean="0">
                          <a:latin typeface="Cambria Math" panose="02040503050406030204" pitchFamily="18" charset="0"/>
                        </a:rPr>
                        <m:t>= 2(1.96 + 0.84)</m:t>
                      </m:r>
                      <m:r>
                        <a:rPr lang="en-US" i="1" baseline="30000" dirty="0">
                          <a:latin typeface="Cambria Math" panose="02040503050406030204" pitchFamily="18" charset="0"/>
                        </a:rPr>
                        <m:t>2</m:t>
                      </m:r>
                      <m:r>
                        <a:rPr lang="en-US" i="1" dirty="0">
                          <a:latin typeface="Cambria Math" panose="02040503050406030204" pitchFamily="18" charset="0"/>
                        </a:rPr>
                        <m:t>∗(</m:t>
                      </m:r>
                      <m:r>
                        <a:rPr lang="en-US" i="1" dirty="0" smtClean="0">
                          <a:solidFill>
                            <a:srgbClr val="EC9B50"/>
                          </a:solidFill>
                          <a:latin typeface="Cambria Math" panose="02040503050406030204" pitchFamily="18" charset="0"/>
                        </a:rPr>
                        <m:t>1</m:t>
                      </m:r>
                      <m:r>
                        <a:rPr lang="en-US" i="1" dirty="0">
                          <a:latin typeface="Cambria Math" panose="02040503050406030204" pitchFamily="18" charset="0"/>
                        </a:rPr>
                        <m:t>)</m:t>
                      </m:r>
                      <m:r>
                        <a:rPr lang="en-US" i="1" baseline="30000" dirty="0">
                          <a:latin typeface="Cambria Math" panose="02040503050406030204" pitchFamily="18" charset="0"/>
                        </a:rPr>
                        <m:t>2 </m:t>
                      </m:r>
                      <m:r>
                        <a:rPr lang="en-US" i="1" dirty="0" smtClean="0">
                          <a:latin typeface="Cambria Math" panose="02040503050406030204" pitchFamily="18" charset="0"/>
                          <a:ea typeface="Cambria Math" panose="02040503050406030204" pitchFamily="18" charset="0"/>
                        </a:rPr>
                        <m:t>≈</m:t>
                      </m:r>
                      <m:r>
                        <a:rPr lang="en-US" b="0" i="1" dirty="0" smtClean="0">
                          <a:solidFill>
                            <a:srgbClr val="EC9B50"/>
                          </a:solidFill>
                          <a:latin typeface="Cambria Math" panose="02040503050406030204" pitchFamily="18" charset="0"/>
                        </a:rPr>
                        <m:t>16</m:t>
                      </m:r>
                    </m:oMath>
                  </m:oMathPara>
                </a14:m>
                <a:endParaRPr lang="en-US" dirty="0">
                  <a:solidFill>
                    <a:srgbClr val="EC9B50"/>
                  </a:solidFill>
                </a:endParaRPr>
              </a:p>
              <a:p>
                <a:pPr eaLnBrk="1" fontAlgn="auto" hangingPunct="1">
                  <a:spcAft>
                    <a:spcPts val="0"/>
                  </a:spcAft>
                  <a:buFont typeface="Wingdings" panose="05000000000000000000" pitchFamily="2" charset="2"/>
                  <a:buNone/>
                  <a:defRPr/>
                </a:pPr>
                <a:r>
                  <a:rPr lang="en-US" dirty="0"/>
                  <a:t>	observations in each cell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84" t="-923" b="-2615"/>
                </a:stretch>
              </a:blipFill>
            </p:spPr>
            <p:txBody>
              <a:bodyPr/>
              <a:lstStyle/>
              <a:p>
                <a:r>
                  <a:rPr lang="en-US">
                    <a:noFill/>
                  </a:rPr>
                  <a:t> </a:t>
                </a:r>
              </a:p>
            </p:txBody>
          </p:sp>
        </mc:Fallback>
      </mc:AlternateContent>
    </p:spTree>
    <p:extLst>
      <p:ext uri="{BB962C8B-B14F-4D97-AF65-F5344CB8AC3E}">
        <p14:creationId xmlns:p14="http://schemas.microsoft.com/office/powerpoint/2010/main" val="42661512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Sample Size “Rules of Thumb”</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eaLnBrk="1" fontAlgn="auto" hangingPunct="1">
                  <a:spcAft>
                    <a:spcPts val="0"/>
                  </a:spcAft>
                  <a:buFont typeface="Arial" pitchFamily="34" charset="0"/>
                  <a:buChar char="•"/>
                  <a:defRPr/>
                </a:pPr>
                <a:r>
                  <a:rPr lang="en-US" dirty="0">
                    <a:latin typeface="+mj-lt"/>
                  </a:rPr>
                  <a:t>Assuming equal variances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𝑇</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𝐶</m:t>
                        </m:r>
                      </m:sub>
                      <m:sup>
                        <m:r>
                          <a:rPr lang="en-US" i="1">
                            <a:latin typeface="Cambria Math" panose="02040503050406030204" pitchFamily="18" charset="0"/>
                          </a:rPr>
                          <m:t>2</m:t>
                        </m:r>
                      </m:sup>
                    </m:sSubSup>
                  </m:oMath>
                </a14:m>
                <a:r>
                  <a:rPr lang="en-US" dirty="0">
                    <a:latin typeface="+mj-lt"/>
                  </a:rPr>
                  <a:t>: </a:t>
                </a:r>
              </a:p>
              <a:p>
                <a:pPr marL="0" indent="0" eaLnBrk="1" fontAlgn="auto" hangingPunct="1">
                  <a:spcAft>
                    <a:spcPts val="0"/>
                  </a:spcAft>
                  <a:buNone/>
                  <a:defRPr/>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𝑇</m:t>
                          </m:r>
                        </m:sub>
                        <m:sup>
                          <m:r>
                            <a:rPr lang="en-US" i="1">
                              <a:latin typeface="Cambria Math" panose="02040503050406030204" pitchFamily="18" charset="0"/>
                            </a:rPr>
                            <m:t>∗</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𝐶</m:t>
                          </m:r>
                        </m:sub>
                        <m:sup>
                          <m:r>
                            <a:rPr lang="en-US" i="1">
                              <a:latin typeface="Cambria Math" panose="02040503050406030204" pitchFamily="18" charset="0"/>
                            </a:rPr>
                            <m:t>∗</m:t>
                          </m:r>
                        </m:sup>
                      </m:sSubSup>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a:latin typeface="Cambria Math" panose="02040503050406030204" pitchFamily="18" charset="0"/>
                        </a:rPr>
                        <m:t>=2</m:t>
                      </m:r>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𝛼</m:t>
                              </m:r>
                              <m:r>
                                <a:rPr lang="en-US" i="1">
                                  <a:latin typeface="Cambria Math" panose="02040503050406030204" pitchFamily="18" charset="0"/>
                                  <a:ea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𝛽</m:t>
                              </m:r>
                            </m:sub>
                          </m:sSub>
                          <m:r>
                            <a:rPr lang="en-US" i="1">
                              <a:latin typeface="Cambria Math" panose="02040503050406030204" pitchFamily="18" charset="0"/>
                            </a:rPr>
                            <m:t>)</m:t>
                          </m:r>
                          <m:r>
                            <m:rPr>
                              <m:nor/>
                            </m:rPr>
                            <a:rPr lang="en-US" dirty="0"/>
                            <m:t> </m:t>
                          </m:r>
                        </m:e>
                        <m:sup>
                          <m:r>
                            <a:rPr lang="en-US" i="1">
                              <a:latin typeface="Cambria Math" panose="02040503050406030204" pitchFamily="18" charset="0"/>
                            </a:rPr>
                            <m:t>2</m:t>
                          </m:r>
                        </m:sup>
                      </m:sSup>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𝜎</m:t>
                                  </m:r>
                                </m:num>
                                <m:den>
                                  <m:r>
                                    <a:rPr lang="en-US" i="1">
                                      <a:latin typeface="Cambria Math" panose="02040503050406030204" pitchFamily="18" charset="0"/>
                                      <a:ea typeface="Cambria Math" panose="02040503050406030204" pitchFamily="18" charset="0"/>
                                    </a:rPr>
                                    <m:t>𝛿</m:t>
                                  </m:r>
                                </m:den>
                              </m:f>
                            </m:e>
                          </m:d>
                        </m:e>
                        <m:sup>
                          <m:r>
                            <a:rPr lang="en-US" i="1">
                              <a:latin typeface="Cambria Math" panose="02040503050406030204" pitchFamily="18" charset="0"/>
                            </a:rPr>
                            <m:t>2</m:t>
                          </m:r>
                        </m:sup>
                      </m:sSup>
                    </m:oMath>
                  </m:oMathPara>
                </a14:m>
                <a:endParaRPr lang="en-US" dirty="0"/>
              </a:p>
              <a:p>
                <a:pPr eaLnBrk="1" fontAlgn="auto" hangingPunct="1">
                  <a:spcAft>
                    <a:spcPts val="0"/>
                  </a:spcAft>
                  <a:buFont typeface="Arial" pitchFamily="34" charset="0"/>
                  <a:buChar char="•"/>
                  <a:defRPr/>
                </a:pPr>
                <a:r>
                  <a:rPr lang="en-US" dirty="0"/>
                  <a:t>Standard is to use </a:t>
                </a:r>
                <a:r>
                  <a:rPr lang="en-US" i="1" dirty="0"/>
                  <a:t>α</a:t>
                </a:r>
                <a:r>
                  <a:rPr lang="en-US" dirty="0"/>
                  <a:t>=0.05 and have power of 0.80 </a:t>
                </a:r>
                <a:r>
                  <a:rPr lang="el-GR" dirty="0"/>
                  <a:t>(</a:t>
                </a:r>
                <a:r>
                  <a:rPr lang="el-GR" i="1" dirty="0"/>
                  <a:t>β</a:t>
                </a:r>
                <a:r>
                  <a:rPr lang="el-GR" dirty="0"/>
                  <a:t>=0.20).</a:t>
                </a:r>
              </a:p>
              <a:p>
                <a:pPr eaLnBrk="1" fontAlgn="auto" hangingPunct="1">
                  <a:spcAft>
                    <a:spcPts val="0"/>
                  </a:spcAft>
                  <a:buFont typeface="Arial" pitchFamily="34" charset="0"/>
                  <a:buChar char="•"/>
                  <a:defRPr/>
                </a:pPr>
                <a:r>
                  <a:rPr lang="en-US" dirty="0"/>
                  <a:t>So to detect a </a:t>
                </a:r>
                <a:r>
                  <a:rPr lang="en-US" dirty="0">
                    <a:solidFill>
                      <a:srgbClr val="EC9B50"/>
                    </a:solidFill>
                  </a:rPr>
                  <a:t>half-standard deviation </a:t>
                </a:r>
                <a:r>
                  <a:rPr lang="en-US" dirty="0"/>
                  <a:t>change using the standard approach, we would need:</a:t>
                </a:r>
              </a:p>
              <a:p>
                <a:pPr eaLnBrk="1" fontAlgn="auto" hangingPunct="1">
                  <a:spcAft>
                    <a:spcPts val="0"/>
                  </a:spcAft>
                  <a:buFont typeface="Wingdings" panose="05000000000000000000" pitchFamily="2" charset="2"/>
                  <a:buNone/>
                  <a:defRPr/>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dirty="0" smtClean="0">
                          <a:latin typeface="Cambria Math" panose="02040503050406030204" pitchFamily="18" charset="0"/>
                        </a:rPr>
                        <m:t>= 2(1.96 + 0.84)</m:t>
                      </m:r>
                      <m:r>
                        <a:rPr lang="en-US" i="1" baseline="30000" dirty="0">
                          <a:latin typeface="Cambria Math" panose="02040503050406030204" pitchFamily="18" charset="0"/>
                        </a:rPr>
                        <m:t>2</m:t>
                      </m:r>
                      <m:r>
                        <a:rPr lang="en-US" i="1" dirty="0">
                          <a:latin typeface="Cambria Math" panose="02040503050406030204" pitchFamily="18" charset="0"/>
                        </a:rPr>
                        <m:t>∗(</m:t>
                      </m:r>
                      <m:r>
                        <a:rPr lang="en-US" b="0" i="1" dirty="0" smtClean="0">
                          <a:solidFill>
                            <a:srgbClr val="EC9B50"/>
                          </a:solidFill>
                          <a:latin typeface="Cambria Math" panose="02040503050406030204" pitchFamily="18" charset="0"/>
                        </a:rPr>
                        <m:t>2</m:t>
                      </m:r>
                      <m:r>
                        <a:rPr lang="en-US" i="1" dirty="0">
                          <a:latin typeface="Cambria Math" panose="02040503050406030204" pitchFamily="18" charset="0"/>
                        </a:rPr>
                        <m:t>)</m:t>
                      </m:r>
                      <m:r>
                        <a:rPr lang="en-US" i="1" baseline="30000" dirty="0">
                          <a:latin typeface="Cambria Math" panose="02040503050406030204" pitchFamily="18" charset="0"/>
                        </a:rPr>
                        <m:t>2 </m:t>
                      </m:r>
                      <m:r>
                        <a:rPr lang="en-US" i="1" dirty="0" smtClean="0">
                          <a:latin typeface="Cambria Math" panose="02040503050406030204" pitchFamily="18" charset="0"/>
                          <a:ea typeface="Cambria Math" panose="02040503050406030204" pitchFamily="18" charset="0"/>
                        </a:rPr>
                        <m:t>≈</m:t>
                      </m:r>
                      <m:r>
                        <a:rPr lang="en-US" b="0" i="1" dirty="0" smtClean="0">
                          <a:solidFill>
                            <a:srgbClr val="EC9B50"/>
                          </a:solidFill>
                          <a:latin typeface="Cambria Math" panose="02040503050406030204" pitchFamily="18" charset="0"/>
                        </a:rPr>
                        <m:t>64</m:t>
                      </m:r>
                    </m:oMath>
                  </m:oMathPara>
                </a14:m>
                <a:endParaRPr lang="en-US" dirty="0">
                  <a:solidFill>
                    <a:srgbClr val="EC9B50"/>
                  </a:solidFill>
                </a:endParaRPr>
              </a:p>
              <a:p>
                <a:pPr eaLnBrk="1" fontAlgn="auto" hangingPunct="1">
                  <a:spcAft>
                    <a:spcPts val="0"/>
                  </a:spcAft>
                  <a:buFont typeface="Wingdings" panose="05000000000000000000" pitchFamily="2" charset="2"/>
                  <a:buNone/>
                  <a:defRPr/>
                </a:pPr>
                <a:r>
                  <a:rPr lang="en-US" dirty="0"/>
                  <a:t>	observations in each cell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84" t="-923" b="-2615"/>
                </a:stretch>
              </a:blipFill>
            </p:spPr>
            <p:txBody>
              <a:bodyPr/>
              <a:lstStyle/>
              <a:p>
                <a:r>
                  <a:rPr lang="en-US">
                    <a:noFill/>
                  </a:rPr>
                  <a:t> </a:t>
                </a:r>
              </a:p>
            </p:txBody>
          </p:sp>
        </mc:Fallback>
      </mc:AlternateContent>
    </p:spTree>
    <p:extLst>
      <p:ext uri="{BB962C8B-B14F-4D97-AF65-F5344CB8AC3E}">
        <p14:creationId xmlns:p14="http://schemas.microsoft.com/office/powerpoint/2010/main" val="10657702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Sample Size “Rules of Thumb”</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eaLnBrk="1" fontAlgn="auto" hangingPunct="1">
                  <a:spcAft>
                    <a:spcPts val="0"/>
                  </a:spcAft>
                  <a:buFont typeface="Arial" pitchFamily="34" charset="0"/>
                  <a:buChar char="•"/>
                  <a:defRPr/>
                </a:pPr>
                <a:r>
                  <a:rPr lang="en-US" dirty="0">
                    <a:latin typeface="+mj-lt"/>
                  </a:rPr>
                  <a:t>Assuming equal variances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𝑇</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𝐶</m:t>
                        </m:r>
                      </m:sub>
                      <m:sup>
                        <m:r>
                          <a:rPr lang="en-US" i="1">
                            <a:latin typeface="Cambria Math" panose="02040503050406030204" pitchFamily="18" charset="0"/>
                          </a:rPr>
                          <m:t>2</m:t>
                        </m:r>
                      </m:sup>
                    </m:sSubSup>
                  </m:oMath>
                </a14:m>
                <a:r>
                  <a:rPr lang="en-US" dirty="0">
                    <a:latin typeface="+mj-lt"/>
                  </a:rPr>
                  <a:t>: </a:t>
                </a:r>
              </a:p>
              <a:p>
                <a:pPr marL="0" indent="0" eaLnBrk="1" fontAlgn="auto" hangingPunct="1">
                  <a:spcAft>
                    <a:spcPts val="0"/>
                  </a:spcAft>
                  <a:buNone/>
                  <a:defRPr/>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𝑇</m:t>
                          </m:r>
                        </m:sub>
                        <m:sup>
                          <m:r>
                            <a:rPr lang="en-US" i="1">
                              <a:latin typeface="Cambria Math" panose="02040503050406030204" pitchFamily="18" charset="0"/>
                            </a:rPr>
                            <m:t>∗</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𝑛</m:t>
                          </m:r>
                        </m:e>
                        <m:sub>
                          <m:r>
                            <a:rPr lang="en-US" i="1">
                              <a:latin typeface="Cambria Math" panose="02040503050406030204" pitchFamily="18" charset="0"/>
                            </a:rPr>
                            <m:t>𝐶</m:t>
                          </m:r>
                        </m:sub>
                        <m:sup>
                          <m:r>
                            <a:rPr lang="en-US" i="1">
                              <a:latin typeface="Cambria Math" panose="02040503050406030204" pitchFamily="18" charset="0"/>
                            </a:rPr>
                            <m:t>∗</m:t>
                          </m:r>
                        </m:sup>
                      </m:sSubSup>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a:latin typeface="Cambria Math" panose="02040503050406030204" pitchFamily="18" charset="0"/>
                        </a:rPr>
                        <m:t>=2</m:t>
                      </m:r>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𝛼</m:t>
                              </m:r>
                              <m:r>
                                <a:rPr lang="en-US" i="1">
                                  <a:latin typeface="Cambria Math" panose="02040503050406030204" pitchFamily="18" charset="0"/>
                                  <a:ea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ea typeface="Cambria Math" panose="02040503050406030204" pitchFamily="18" charset="0"/>
                                </a:rPr>
                                <m:t>𝛽</m:t>
                              </m:r>
                            </m:sub>
                          </m:sSub>
                          <m:r>
                            <a:rPr lang="en-US" i="1">
                              <a:latin typeface="Cambria Math" panose="02040503050406030204" pitchFamily="18" charset="0"/>
                            </a:rPr>
                            <m:t>)</m:t>
                          </m:r>
                          <m:r>
                            <m:rPr>
                              <m:nor/>
                            </m:rPr>
                            <a:rPr lang="en-US" dirty="0"/>
                            <m:t> </m:t>
                          </m:r>
                        </m:e>
                        <m:sup>
                          <m:r>
                            <a:rPr lang="en-US" i="1">
                              <a:latin typeface="Cambria Math" panose="02040503050406030204" pitchFamily="18" charset="0"/>
                            </a:rPr>
                            <m:t>2</m:t>
                          </m:r>
                        </m:sup>
                      </m:sSup>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𝜎</m:t>
                                  </m:r>
                                </m:num>
                                <m:den>
                                  <m:r>
                                    <a:rPr lang="en-US" i="1">
                                      <a:latin typeface="Cambria Math" panose="02040503050406030204" pitchFamily="18" charset="0"/>
                                      <a:ea typeface="Cambria Math" panose="02040503050406030204" pitchFamily="18" charset="0"/>
                                    </a:rPr>
                                    <m:t>𝛿</m:t>
                                  </m:r>
                                </m:den>
                              </m:f>
                            </m:e>
                          </m:d>
                        </m:e>
                        <m:sup>
                          <m:r>
                            <a:rPr lang="en-US" i="1">
                              <a:latin typeface="Cambria Math" panose="02040503050406030204" pitchFamily="18" charset="0"/>
                            </a:rPr>
                            <m:t>2</m:t>
                          </m:r>
                        </m:sup>
                      </m:sSup>
                    </m:oMath>
                  </m:oMathPara>
                </a14:m>
                <a:endParaRPr lang="en-US" dirty="0"/>
              </a:p>
              <a:p>
                <a:pPr eaLnBrk="1" fontAlgn="auto" hangingPunct="1">
                  <a:spcAft>
                    <a:spcPts val="0"/>
                  </a:spcAft>
                  <a:buFont typeface="Arial" pitchFamily="34" charset="0"/>
                  <a:buChar char="•"/>
                  <a:defRPr/>
                </a:pPr>
                <a:r>
                  <a:rPr lang="en-US" dirty="0"/>
                  <a:t>Standard is to use </a:t>
                </a:r>
                <a:r>
                  <a:rPr lang="en-US" i="1" dirty="0"/>
                  <a:t>α</a:t>
                </a:r>
                <a:r>
                  <a:rPr lang="en-US" dirty="0"/>
                  <a:t>=0.05 and have power of 0.80 </a:t>
                </a:r>
                <a:r>
                  <a:rPr lang="el-GR" dirty="0"/>
                  <a:t>(</a:t>
                </a:r>
                <a:r>
                  <a:rPr lang="el-GR" i="1" dirty="0"/>
                  <a:t>β</a:t>
                </a:r>
                <a:r>
                  <a:rPr lang="el-GR" dirty="0"/>
                  <a:t>=0.20).</a:t>
                </a:r>
              </a:p>
              <a:p>
                <a:pPr eaLnBrk="1" fontAlgn="auto" hangingPunct="1">
                  <a:spcAft>
                    <a:spcPts val="0"/>
                  </a:spcAft>
                  <a:buFont typeface="Arial" pitchFamily="34" charset="0"/>
                  <a:buChar char="•"/>
                  <a:defRPr/>
                </a:pPr>
                <a:r>
                  <a:rPr lang="en-US" dirty="0"/>
                  <a:t>So to detect a </a:t>
                </a:r>
                <a:r>
                  <a:rPr lang="en-US" dirty="0">
                    <a:solidFill>
                      <a:srgbClr val="EC9B50"/>
                    </a:solidFill>
                  </a:rPr>
                  <a:t>quarter-standard deviation </a:t>
                </a:r>
                <a:r>
                  <a:rPr lang="en-US" dirty="0"/>
                  <a:t>change using the standard approach, we would need:</a:t>
                </a:r>
              </a:p>
              <a:p>
                <a:pPr eaLnBrk="1" fontAlgn="auto" hangingPunct="1">
                  <a:spcAft>
                    <a:spcPts val="0"/>
                  </a:spcAft>
                  <a:buFont typeface="Wingdings" panose="05000000000000000000" pitchFamily="2" charset="2"/>
                  <a:buNone/>
                  <a:defRPr/>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𝑛</m:t>
                          </m:r>
                        </m:e>
                        <m:sup>
                          <m:r>
                            <a:rPr lang="en-US" i="1">
                              <a:latin typeface="Cambria Math" panose="02040503050406030204" pitchFamily="18" charset="0"/>
                            </a:rPr>
                            <m:t>∗</m:t>
                          </m:r>
                        </m:sup>
                      </m:sSup>
                      <m:r>
                        <a:rPr lang="en-US" i="1" dirty="0" smtClean="0">
                          <a:latin typeface="Cambria Math" panose="02040503050406030204" pitchFamily="18" charset="0"/>
                        </a:rPr>
                        <m:t>= 2(1.96 + 0.84)</m:t>
                      </m:r>
                      <m:r>
                        <a:rPr lang="en-US" i="1" baseline="30000" dirty="0">
                          <a:latin typeface="Cambria Math" panose="02040503050406030204" pitchFamily="18" charset="0"/>
                        </a:rPr>
                        <m:t>2</m:t>
                      </m:r>
                      <m:r>
                        <a:rPr lang="en-US" i="1" dirty="0">
                          <a:latin typeface="Cambria Math" panose="02040503050406030204" pitchFamily="18" charset="0"/>
                        </a:rPr>
                        <m:t>∗(</m:t>
                      </m:r>
                      <m:r>
                        <a:rPr lang="en-US" b="0" i="1" dirty="0" smtClean="0">
                          <a:solidFill>
                            <a:srgbClr val="EC9B50"/>
                          </a:solidFill>
                          <a:latin typeface="Cambria Math" panose="02040503050406030204" pitchFamily="18" charset="0"/>
                        </a:rPr>
                        <m:t>4</m:t>
                      </m:r>
                      <m:r>
                        <a:rPr lang="en-US" i="1" dirty="0">
                          <a:latin typeface="Cambria Math" panose="02040503050406030204" pitchFamily="18" charset="0"/>
                        </a:rPr>
                        <m:t>)</m:t>
                      </m:r>
                      <m:r>
                        <a:rPr lang="en-US" i="1" baseline="30000" dirty="0">
                          <a:latin typeface="Cambria Math" panose="02040503050406030204" pitchFamily="18" charset="0"/>
                        </a:rPr>
                        <m:t>2 </m:t>
                      </m:r>
                      <m:r>
                        <a:rPr lang="en-US" i="1" dirty="0" smtClean="0">
                          <a:latin typeface="Cambria Math" panose="02040503050406030204" pitchFamily="18" charset="0"/>
                          <a:ea typeface="Cambria Math" panose="02040503050406030204" pitchFamily="18" charset="0"/>
                        </a:rPr>
                        <m:t>≈</m:t>
                      </m:r>
                      <m:r>
                        <a:rPr lang="en-US" b="0" i="1" dirty="0" smtClean="0">
                          <a:solidFill>
                            <a:srgbClr val="EC9B50"/>
                          </a:solidFill>
                          <a:latin typeface="Cambria Math" panose="02040503050406030204" pitchFamily="18" charset="0"/>
                        </a:rPr>
                        <m:t>250</m:t>
                      </m:r>
                    </m:oMath>
                  </m:oMathPara>
                </a14:m>
                <a:endParaRPr lang="en-US" dirty="0">
                  <a:solidFill>
                    <a:srgbClr val="EC9B50"/>
                  </a:solidFill>
                </a:endParaRPr>
              </a:p>
              <a:p>
                <a:pPr eaLnBrk="1" fontAlgn="auto" hangingPunct="1">
                  <a:spcAft>
                    <a:spcPts val="0"/>
                  </a:spcAft>
                  <a:buFont typeface="Wingdings" panose="05000000000000000000" pitchFamily="2" charset="2"/>
                  <a:buNone/>
                  <a:defRPr/>
                </a:pPr>
                <a:r>
                  <a:rPr lang="en-US" dirty="0"/>
                  <a:t>	observations in each cell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84" t="-923" r="-314" b="-2615"/>
                </a:stretch>
              </a:blipFill>
            </p:spPr>
            <p:txBody>
              <a:bodyPr/>
              <a:lstStyle/>
              <a:p>
                <a:r>
                  <a:rPr lang="en-US">
                    <a:noFill/>
                  </a:rPr>
                  <a:t> </a:t>
                </a:r>
              </a:p>
            </p:txBody>
          </p:sp>
        </mc:Fallback>
      </mc:AlternateContent>
    </p:spTree>
    <p:extLst>
      <p:ext uri="{BB962C8B-B14F-4D97-AF65-F5344CB8AC3E}">
        <p14:creationId xmlns:p14="http://schemas.microsoft.com/office/powerpoint/2010/main" val="20271551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CA2033-4309-59CF-F53F-1C44A54A46CB}"/>
              </a:ext>
            </a:extLst>
          </p:cNvPr>
          <p:cNvPicPr>
            <a:picLocks noChangeAspect="1"/>
          </p:cNvPicPr>
          <p:nvPr/>
        </p:nvPicPr>
        <p:blipFill>
          <a:blip r:embed="rId3"/>
          <a:stretch>
            <a:fillRect/>
          </a:stretch>
        </p:blipFill>
        <p:spPr>
          <a:xfrm>
            <a:off x="1219200" y="2971800"/>
            <a:ext cx="6096000" cy="1413565"/>
          </a:xfrm>
          <a:prstGeom prst="rect">
            <a:avLst/>
          </a:prstGeom>
        </p:spPr>
      </p:pic>
      <p:sp>
        <p:nvSpPr>
          <p:cNvPr id="2" name="Title 1"/>
          <p:cNvSpPr>
            <a:spLocks noGrp="1"/>
          </p:cNvSpPr>
          <p:nvPr>
            <p:ph type="title"/>
          </p:nvPr>
        </p:nvSpPr>
        <p:spPr/>
        <p:txBody>
          <a:bodyPr/>
          <a:lstStyle/>
          <a:p>
            <a:r>
              <a:rPr lang="en-US" dirty="0"/>
              <a:t>Things that Effect the Power </a:t>
            </a:r>
          </a:p>
        </p:txBody>
      </p:sp>
      <p:sp>
        <p:nvSpPr>
          <p:cNvPr id="3" name="Content Placeholder 2"/>
          <p:cNvSpPr>
            <a:spLocks noGrp="1"/>
          </p:cNvSpPr>
          <p:nvPr>
            <p:ph idx="1"/>
          </p:nvPr>
        </p:nvSpPr>
        <p:spPr/>
        <p:txBody>
          <a:bodyPr/>
          <a:lstStyle/>
          <a:p>
            <a:r>
              <a:rPr lang="en-US" dirty="0"/>
              <a:t>Grouped errors</a:t>
            </a:r>
          </a:p>
          <a:p>
            <a:pPr lvl="1"/>
            <a:r>
              <a:rPr lang="en-US" sz="2200" dirty="0"/>
              <a:t>Comparing between multiple groups reduces MDE</a:t>
            </a:r>
          </a:p>
          <a:p>
            <a:r>
              <a:rPr lang="en-US" dirty="0"/>
              <a:t>Imperfect compliance</a:t>
            </a:r>
          </a:p>
          <a:p>
            <a:pPr lvl="1"/>
            <a:r>
              <a:rPr lang="en-US" sz="2200" dirty="0"/>
              <a:t>Partial compliance reduces the MDE</a:t>
            </a:r>
          </a:p>
          <a:p>
            <a:pPr marL="342900" lvl="1" indent="0">
              <a:buNone/>
            </a:pPr>
            <a:endParaRPr lang="en-US" sz="2200" dirty="0"/>
          </a:p>
          <a:p>
            <a:endParaRPr lang="en-US" dirty="0"/>
          </a:p>
          <a:p>
            <a:endParaRPr lang="en-US" dirty="0"/>
          </a:p>
          <a:p>
            <a:r>
              <a:rPr lang="en-US" dirty="0"/>
              <a:t>Control variables</a:t>
            </a:r>
          </a:p>
          <a:p>
            <a:pPr lvl="1"/>
            <a:r>
              <a:rPr lang="en-US" sz="2200" dirty="0"/>
              <a:t>Controlling for baseline values increases the MDE</a:t>
            </a:r>
          </a:p>
          <a:p>
            <a:r>
              <a:rPr lang="en-US" dirty="0"/>
              <a:t>Stratification</a:t>
            </a:r>
          </a:p>
          <a:p>
            <a:pPr lvl="1"/>
            <a:r>
              <a:rPr lang="en-US" sz="2200" dirty="0"/>
              <a:t>Blocking into similar groups increases the MDE</a:t>
            </a:r>
          </a:p>
          <a:p>
            <a:pPr marL="457200" lvl="1" indent="0">
              <a:buNone/>
            </a:pPr>
            <a:endParaRPr lang="en-US" dirty="0"/>
          </a:p>
        </p:txBody>
      </p:sp>
    </p:spTree>
    <p:extLst>
      <p:ext uri="{BB962C8B-B14F-4D97-AF65-F5344CB8AC3E}">
        <p14:creationId xmlns:p14="http://schemas.microsoft.com/office/powerpoint/2010/main" val="18901867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Calculations in Practice</a:t>
            </a:r>
          </a:p>
        </p:txBody>
      </p:sp>
      <p:sp>
        <p:nvSpPr>
          <p:cNvPr id="3" name="Content Placeholder 2"/>
          <p:cNvSpPr>
            <a:spLocks noGrp="1"/>
          </p:cNvSpPr>
          <p:nvPr>
            <p:ph idx="1"/>
          </p:nvPr>
        </p:nvSpPr>
        <p:spPr/>
        <p:txBody>
          <a:bodyPr/>
          <a:lstStyle/>
          <a:p>
            <a:r>
              <a:rPr lang="en-US" dirty="0"/>
              <a:t>Many of the parameters in the power calculations are unknown</a:t>
            </a:r>
          </a:p>
          <a:p>
            <a:pPr lvl="1"/>
            <a:r>
              <a:rPr lang="en-US" sz="2200" dirty="0"/>
              <a:t>Need to know mean and variance in absence of experiment (get from previous lit)</a:t>
            </a:r>
          </a:p>
          <a:p>
            <a:pPr lvl="1"/>
            <a:r>
              <a:rPr lang="en-US" sz="2200" dirty="0"/>
              <a:t>Correlation of outcome of interest between groups (do calculations at a variety of levels).</a:t>
            </a:r>
          </a:p>
          <a:p>
            <a:pPr lvl="1"/>
            <a:r>
              <a:rPr lang="en-US" sz="2200" dirty="0"/>
              <a:t>The expected effect size</a:t>
            </a:r>
          </a:p>
          <a:p>
            <a:r>
              <a:rPr lang="en-US" dirty="0"/>
              <a:t>Budgets are usually the binding constraint</a:t>
            </a:r>
          </a:p>
          <a:p>
            <a:pPr lvl="1"/>
            <a:r>
              <a:rPr lang="en-US" sz="2200" dirty="0"/>
              <a:t>Use the power calculations to help optimally design the experiment within the given budget constraint</a:t>
            </a:r>
          </a:p>
        </p:txBody>
      </p:sp>
    </p:spTree>
    <p:extLst>
      <p:ext uri="{BB962C8B-B14F-4D97-AF65-F5344CB8AC3E}">
        <p14:creationId xmlns:p14="http://schemas.microsoft.com/office/powerpoint/2010/main" val="2689463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next class</a:t>
            </a:r>
          </a:p>
        </p:txBody>
      </p:sp>
      <p:sp>
        <p:nvSpPr>
          <p:cNvPr id="3" name="Content Placeholder 2"/>
          <p:cNvSpPr>
            <a:spLocks noGrp="1"/>
          </p:cNvSpPr>
          <p:nvPr>
            <p:ph idx="1"/>
          </p:nvPr>
        </p:nvSpPr>
        <p:spPr/>
        <p:txBody>
          <a:bodyPr/>
          <a:lstStyle/>
          <a:p>
            <a:r>
              <a:rPr lang="en-US" dirty="0"/>
              <a:t>run </a:t>
            </a:r>
            <a:r>
              <a:rPr lang="en-US" dirty="0" err="1"/>
              <a:t>jupyter</a:t>
            </a:r>
            <a:r>
              <a:rPr lang="en-US" dirty="0"/>
              <a:t> notebook on power calcs (and play around with the parameter values)</a:t>
            </a:r>
          </a:p>
        </p:txBody>
      </p:sp>
    </p:spTree>
    <p:extLst>
      <p:ext uri="{BB962C8B-B14F-4D97-AF65-F5344CB8AC3E}">
        <p14:creationId xmlns:p14="http://schemas.microsoft.com/office/powerpoint/2010/main" val="4944256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p:txBody>
          <a:bodyPr/>
          <a:lstStyle/>
          <a:p>
            <a:r>
              <a:rPr lang="en-US" sz="4000" dirty="0"/>
              <a:t>Practical Design and Implementation Issues</a:t>
            </a:r>
          </a:p>
        </p:txBody>
      </p:sp>
    </p:spTree>
    <p:extLst>
      <p:ext uri="{BB962C8B-B14F-4D97-AF65-F5344CB8AC3E}">
        <p14:creationId xmlns:p14="http://schemas.microsoft.com/office/powerpoint/2010/main" val="30705526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pPr eaLnBrk="1" hangingPunct="1"/>
            <a:r>
              <a:rPr lang="en-US" dirty="0"/>
              <a:t>Unit of Randomization</a:t>
            </a:r>
          </a:p>
        </p:txBody>
      </p:sp>
      <p:sp>
        <p:nvSpPr>
          <p:cNvPr id="8195" name="Rectangle 3"/>
          <p:cNvSpPr>
            <a:spLocks noGrp="1" noChangeArrowheads="1"/>
          </p:cNvSpPr>
          <p:nvPr>
            <p:ph idx="1"/>
          </p:nvPr>
        </p:nvSpPr>
        <p:spPr/>
        <p:txBody>
          <a:bodyPr rtlCol="0">
            <a:normAutofit/>
          </a:bodyPr>
          <a:lstStyle/>
          <a:p>
            <a:pPr marL="385763" indent="-385763">
              <a:buFont typeface="+mj-lt"/>
              <a:buAutoNum type="arabicPeriod"/>
              <a:defRPr/>
            </a:pPr>
            <a:r>
              <a:rPr lang="en-US" dirty="0"/>
              <a:t>Randomizing at the individual level</a:t>
            </a:r>
          </a:p>
          <a:p>
            <a:pPr marL="385763" indent="-385763">
              <a:buFont typeface="+mj-lt"/>
              <a:buAutoNum type="arabicPeriod"/>
              <a:defRPr/>
            </a:pPr>
            <a:r>
              <a:rPr lang="en-US" dirty="0"/>
              <a:t>Randomizing at the group level </a:t>
            </a:r>
            <a:br>
              <a:rPr lang="en-US" dirty="0"/>
            </a:br>
            <a:r>
              <a:rPr lang="en-US" dirty="0"/>
              <a:t>“Cluster Randomized Trial”</a:t>
            </a:r>
          </a:p>
          <a:p>
            <a:pPr marL="385763" indent="-385763">
              <a:buFont typeface="+mj-lt"/>
              <a:buAutoNum type="arabicPeriod"/>
              <a:defRPr/>
            </a:pPr>
            <a:endParaRPr lang="en-US" dirty="0"/>
          </a:p>
          <a:p>
            <a:pPr>
              <a:defRPr/>
            </a:pPr>
            <a:r>
              <a:rPr lang="en-US" dirty="0"/>
              <a:t>Which level to randomize?</a:t>
            </a:r>
          </a:p>
          <a:p>
            <a:pPr lvl="1" eaLnBrk="1" hangingPunct="1"/>
            <a:r>
              <a:rPr lang="en-US" dirty="0"/>
              <a:t>What unit does the program target for treatment?</a:t>
            </a:r>
          </a:p>
          <a:p>
            <a:pPr lvl="1" eaLnBrk="1" hangingPunct="1"/>
            <a:r>
              <a:rPr lang="en-US" dirty="0"/>
              <a:t>What is the unit of analysis?</a:t>
            </a:r>
          </a:p>
          <a:p>
            <a:pPr lvl="1">
              <a:buFont typeface="Arial" pitchFamily="34" charset="0"/>
              <a:buChar char="–"/>
              <a:defRPr/>
            </a:pPr>
            <a:endParaRPr lang="en-US" dirty="0"/>
          </a:p>
        </p:txBody>
      </p:sp>
    </p:spTree>
    <p:custDataLst>
      <p:tags r:id="rId1"/>
    </p:custDataLst>
    <p:extLst>
      <p:ext uri="{BB962C8B-B14F-4D97-AF65-F5344CB8AC3E}">
        <p14:creationId xmlns:p14="http://schemas.microsoft.com/office/powerpoint/2010/main" val="73871704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normAutofit/>
          </a:bodyPr>
          <a:lstStyle/>
          <a:p>
            <a:pPr lvl="1"/>
            <a:r>
              <a:rPr lang="en-US" sz="2600" dirty="0">
                <a:solidFill>
                  <a:schemeClr val="accent1"/>
                </a:solidFill>
              </a:rPr>
              <a:t>The Problem of Causal Inference</a:t>
            </a:r>
          </a:p>
        </p:txBody>
      </p:sp>
      <mc:AlternateContent xmlns:mc="http://schemas.openxmlformats.org/markup-compatibility/2006" xmlns:a14="http://schemas.microsoft.com/office/drawing/2010/main">
        <mc:Choice Requires="a14">
          <p:sp>
            <p:nvSpPr>
              <p:cNvPr id="6147" name="Content Placeholder 2"/>
              <p:cNvSpPr>
                <a:spLocks noGrp="1"/>
              </p:cNvSpPr>
              <p:nvPr>
                <p:ph idx="1"/>
              </p:nvPr>
            </p:nvSpPr>
            <p:spPr/>
            <p:txBody>
              <a:bodyPr/>
              <a:lstStyle/>
              <a:p>
                <a:r>
                  <a:rPr lang="en-US" dirty="0"/>
                  <a:t>The potential outcome (Rubin, 1974)</a:t>
                </a:r>
              </a:p>
              <a:p>
                <a:r>
                  <a:rPr lang="en-US" dirty="0"/>
                  <a:t>Average effect</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m:t>
                      </m:r>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𝛿</m:t>
                          </m:r>
                        </m:e>
                      </m:d>
                      <m:r>
                        <a:rPr lang="en-US" b="0" i="0" smtClean="0">
                          <a:latin typeface="Cambria Math" panose="02040503050406030204" pitchFamily="18" charset="0"/>
                          <a:ea typeface="Cambria Math" panose="02040503050406030204" pitchFamily="18" charset="0"/>
                        </a:rPr>
                        <m:t>=</m:t>
                      </m:r>
                      <m:r>
                        <a:rPr lang="en-US" smtClean="0">
                          <a:latin typeface="Cambria Math" panose="02040503050406030204" pitchFamily="18" charset="0"/>
                        </a:rPr>
                        <m:t>𝐸</m:t>
                      </m:r>
                      <m:d>
                        <m:dPr>
                          <m:begChr m:val="["/>
                          <m:endChr m:val="]"/>
                          <m:ctrlPr>
                            <a:rPr lang="en-US" i="1" smtClean="0">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r>
                            <a:rPr lang="en-US">
                              <a:latin typeface="Cambria Math" panose="02040503050406030204" pitchFamily="18" charset="0"/>
                            </a:rPr>
                            <m:t>−</m:t>
                          </m:r>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d>
                    </m:oMath>
                  </m:oMathPara>
                </a14:m>
                <a:endParaRPr lang="en-US" dirty="0"/>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784" t="-1538"/>
                </a:stretch>
              </a:blipFill>
            </p:spPr>
            <p:txBody>
              <a:bodyPr/>
              <a:lstStyle/>
              <a:p>
                <a:r>
                  <a:rPr lang="en-US">
                    <a:noFill/>
                  </a:rPr>
                  <a:t> </a:t>
                </a:r>
              </a:p>
            </p:txBody>
          </p:sp>
        </mc:Fallback>
      </mc:AlternateContent>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2"/>
          <p:cNvSpPr>
            <a:spLocks noGrp="1"/>
          </p:cNvSpPr>
          <p:nvPr>
            <p:ph type="title"/>
          </p:nvPr>
        </p:nvSpPr>
        <p:spPr/>
        <p:txBody>
          <a:bodyPr/>
          <a:lstStyle/>
          <a:p>
            <a:pPr eaLnBrk="1" hangingPunct="1"/>
            <a:r>
              <a:rPr lang="en-US"/>
              <a:t>How to Choose the Level</a:t>
            </a:r>
          </a:p>
        </p:txBody>
      </p:sp>
      <p:sp>
        <p:nvSpPr>
          <p:cNvPr id="49153" name="Content Placeholder 1"/>
          <p:cNvSpPr>
            <a:spLocks noGrp="1"/>
          </p:cNvSpPr>
          <p:nvPr>
            <p:ph idx="1"/>
          </p:nvPr>
        </p:nvSpPr>
        <p:spPr/>
        <p:txBody>
          <a:bodyPr>
            <a:noAutofit/>
          </a:bodyPr>
          <a:lstStyle/>
          <a:p>
            <a:pPr eaLnBrk="1" hangingPunct="1"/>
            <a:r>
              <a:rPr lang="en-US" dirty="0"/>
              <a:t>Nature of the Treatment</a:t>
            </a:r>
          </a:p>
          <a:p>
            <a:pPr lvl="1" eaLnBrk="1" hangingPunct="1"/>
            <a:r>
              <a:rPr lang="en-US" dirty="0"/>
              <a:t>How is the intervention administered?</a:t>
            </a:r>
          </a:p>
          <a:p>
            <a:pPr lvl="1" eaLnBrk="1" hangingPunct="1"/>
            <a:r>
              <a:rPr lang="en-US" dirty="0"/>
              <a:t>What is the unit of intervention?</a:t>
            </a:r>
          </a:p>
          <a:p>
            <a:pPr lvl="1" eaLnBrk="1" hangingPunct="1"/>
            <a:r>
              <a:rPr lang="en-US" dirty="0"/>
              <a:t>How wide is the potential impact?</a:t>
            </a:r>
          </a:p>
          <a:p>
            <a:pPr lvl="2"/>
            <a:r>
              <a:rPr lang="en-US" dirty="0"/>
              <a:t>Spillovers and GE effects</a:t>
            </a:r>
          </a:p>
          <a:p>
            <a:pPr eaLnBrk="1" hangingPunct="1"/>
            <a:r>
              <a:rPr lang="en-US" dirty="0"/>
              <a:t>Power requirements: larger the groups the larger the larger the total sample size </a:t>
            </a:r>
          </a:p>
          <a:p>
            <a:pPr eaLnBrk="1" hangingPunct="1"/>
            <a:r>
              <a:rPr lang="en-US" dirty="0"/>
              <a:t>Generally, best to randomize at the level at which the treatment  is administered.</a:t>
            </a:r>
          </a:p>
        </p:txBody>
      </p:sp>
    </p:spTree>
    <p:custDataLst>
      <p:tags r:id="rId1"/>
    </p:custDataLst>
    <p:extLst>
      <p:ext uri="{BB962C8B-B14F-4D97-AF65-F5344CB8AC3E}">
        <p14:creationId xmlns:p14="http://schemas.microsoft.com/office/powerpoint/2010/main" val="35350330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2"/>
          <p:cNvSpPr>
            <a:spLocks noGrp="1"/>
          </p:cNvSpPr>
          <p:nvPr>
            <p:ph type="title"/>
          </p:nvPr>
        </p:nvSpPr>
        <p:spPr/>
        <p:txBody>
          <a:bodyPr/>
          <a:lstStyle/>
          <a:p>
            <a:pPr eaLnBrk="1" hangingPunct="1"/>
            <a:r>
              <a:rPr lang="en-US"/>
              <a:t>How to Choose the Level</a:t>
            </a:r>
          </a:p>
        </p:txBody>
      </p:sp>
      <p:sp>
        <p:nvSpPr>
          <p:cNvPr id="49153" name="Content Placeholder 1"/>
          <p:cNvSpPr>
            <a:spLocks noGrp="1"/>
          </p:cNvSpPr>
          <p:nvPr>
            <p:ph idx="1"/>
          </p:nvPr>
        </p:nvSpPr>
        <p:spPr/>
        <p:txBody>
          <a:bodyPr>
            <a:normAutofit/>
          </a:bodyPr>
          <a:lstStyle/>
          <a:p>
            <a:pPr marL="0" indent="0" eaLnBrk="1" hangingPunct="1">
              <a:buNone/>
            </a:pPr>
            <a:r>
              <a:rPr lang="en-US" sz="2800" dirty="0"/>
              <a:t>Suppose an intervention targets health outcomes of children through info on hand-washing. What is the appropriate level of randomization?</a:t>
            </a:r>
          </a:p>
          <a:p>
            <a:pPr marL="1141413" indent="346075">
              <a:buFont typeface="+mj-lt"/>
              <a:buAutoNum type="alphaUcPeriod"/>
            </a:pPr>
            <a:r>
              <a:rPr lang="en-US" sz="2800" dirty="0"/>
              <a:t>Child level</a:t>
            </a:r>
          </a:p>
          <a:p>
            <a:pPr marL="1141413" indent="346075">
              <a:buFont typeface="+mj-lt"/>
              <a:buAutoNum type="alphaUcPeriod"/>
            </a:pPr>
            <a:r>
              <a:rPr lang="en-US" sz="2800" dirty="0"/>
              <a:t>Household level</a:t>
            </a:r>
          </a:p>
          <a:p>
            <a:pPr marL="1141413" indent="346075">
              <a:buFont typeface="+mj-lt"/>
              <a:buAutoNum type="alphaUcPeriod"/>
            </a:pPr>
            <a:r>
              <a:rPr lang="en-US" sz="2800" dirty="0"/>
              <a:t>Classroom level</a:t>
            </a:r>
          </a:p>
          <a:p>
            <a:pPr marL="1141413" indent="346075">
              <a:buFont typeface="+mj-lt"/>
              <a:buAutoNum type="alphaUcPeriod"/>
            </a:pPr>
            <a:r>
              <a:rPr lang="en-US" sz="2800" dirty="0"/>
              <a:t>School level</a:t>
            </a:r>
          </a:p>
          <a:p>
            <a:pPr marL="1141413" indent="346075">
              <a:buFont typeface="+mj-lt"/>
              <a:buAutoNum type="alphaUcPeriod"/>
            </a:pPr>
            <a:r>
              <a:rPr lang="en-US" sz="2800" dirty="0"/>
              <a:t>Village level</a:t>
            </a:r>
          </a:p>
          <a:p>
            <a:pPr marL="1141413" indent="346075">
              <a:buFont typeface="+mj-lt"/>
              <a:buAutoNum type="alphaUcPeriod"/>
            </a:pPr>
            <a:r>
              <a:rPr lang="en-US" sz="2800" dirty="0"/>
              <a:t>Don’t know</a:t>
            </a:r>
          </a:p>
        </p:txBody>
      </p:sp>
    </p:spTree>
    <p:custDataLst>
      <p:tags r:id="rId1"/>
    </p:custDataLst>
    <p:extLst>
      <p:ext uri="{BB962C8B-B14F-4D97-AF65-F5344CB8AC3E}">
        <p14:creationId xmlns:p14="http://schemas.microsoft.com/office/powerpoint/2010/main" val="13110980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p:cNvSpPr>
            <a:spLocks noGrp="1"/>
          </p:cNvSpPr>
          <p:nvPr>
            <p:ph type="title"/>
          </p:nvPr>
        </p:nvSpPr>
        <p:spPr/>
        <p:txBody>
          <a:bodyPr/>
          <a:lstStyle/>
          <a:p>
            <a:pPr eaLnBrk="1" hangingPunct="1"/>
            <a:r>
              <a:rPr lang="en-US" dirty="0"/>
              <a:t>Possible Designs</a:t>
            </a:r>
          </a:p>
        </p:txBody>
      </p:sp>
      <p:sp>
        <p:nvSpPr>
          <p:cNvPr id="98305" name="Content Placeholder 2"/>
          <p:cNvSpPr>
            <a:spLocks noGrp="1"/>
          </p:cNvSpPr>
          <p:nvPr>
            <p:ph idx="1"/>
          </p:nvPr>
        </p:nvSpPr>
        <p:spPr/>
        <p:txBody>
          <a:bodyPr/>
          <a:lstStyle/>
          <a:p>
            <a:pPr eaLnBrk="1" hangingPunct="1"/>
            <a:r>
              <a:rPr lang="en-US"/>
              <a:t>Simple lottery </a:t>
            </a:r>
          </a:p>
          <a:p>
            <a:pPr eaLnBrk="1" hangingPunct="1"/>
            <a:r>
              <a:rPr lang="en-US"/>
              <a:t>Randomization in the “bubble”</a:t>
            </a:r>
          </a:p>
          <a:p>
            <a:pPr eaLnBrk="1" hangingPunct="1"/>
            <a:r>
              <a:rPr lang="en-US"/>
              <a:t>Randomized phase-in</a:t>
            </a:r>
          </a:p>
          <a:p>
            <a:pPr eaLnBrk="1" hangingPunct="1"/>
            <a:r>
              <a:rPr lang="en-US"/>
              <a:t>Rotation</a:t>
            </a:r>
          </a:p>
          <a:p>
            <a:pPr eaLnBrk="1" hangingPunct="1"/>
            <a:r>
              <a:rPr lang="en-US"/>
              <a:t>Encouragement design</a:t>
            </a:r>
          </a:p>
          <a:p>
            <a:pPr eaLnBrk="1" hangingPunct="1"/>
            <a:endParaRPr lang="en-US"/>
          </a:p>
          <a:p>
            <a:pPr lvl="1" eaLnBrk="1" hangingPunct="1"/>
            <a:r>
              <a:rPr lang="en-US"/>
              <a:t>Note: These are not mutually exclusive.</a:t>
            </a:r>
          </a:p>
          <a:p>
            <a:pPr eaLnBrk="1" hangingPunct="1"/>
            <a:endParaRPr lang="en-US"/>
          </a:p>
        </p:txBody>
      </p:sp>
    </p:spTree>
    <p:custDataLst>
      <p:tags r:id="rId1"/>
    </p:custDataLst>
    <p:extLst>
      <p:ext uri="{BB962C8B-B14F-4D97-AF65-F5344CB8AC3E}">
        <p14:creationId xmlns:p14="http://schemas.microsoft.com/office/powerpoint/2010/main" val="1919742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Lottery</a:t>
            </a:r>
          </a:p>
        </p:txBody>
      </p:sp>
      <p:sp>
        <p:nvSpPr>
          <p:cNvPr id="3" name="Content Placeholder 2"/>
          <p:cNvSpPr>
            <a:spLocks noGrp="1"/>
          </p:cNvSpPr>
          <p:nvPr>
            <p:ph idx="1"/>
          </p:nvPr>
        </p:nvSpPr>
        <p:spPr>
          <a:xfrm>
            <a:off x="685799" y="1447800"/>
            <a:ext cx="4191001" cy="4572000"/>
          </a:xfrm>
        </p:spPr>
        <p:txBody>
          <a:bodyPr/>
          <a:lstStyle/>
          <a:p>
            <a:r>
              <a:rPr lang="en-US" dirty="0"/>
              <a:t>Ideally start with a sample frame</a:t>
            </a:r>
          </a:p>
          <a:p>
            <a:pPr lvl="1"/>
            <a:r>
              <a:rPr lang="en-US" dirty="0"/>
              <a:t>Pull out of a hat/bucket</a:t>
            </a:r>
          </a:p>
          <a:p>
            <a:pPr lvl="1"/>
            <a:r>
              <a:rPr lang="en-US" dirty="0"/>
              <a:t>Use a random number generator in a spreadsheet program to order observations randomly</a:t>
            </a:r>
          </a:p>
          <a:p>
            <a:r>
              <a:rPr lang="en-US" dirty="0"/>
              <a:t>With replacement?</a:t>
            </a:r>
          </a:p>
          <a:p>
            <a:r>
              <a:rPr lang="en-US" dirty="0"/>
              <a:t>Proportional entry?</a:t>
            </a:r>
          </a:p>
          <a:p>
            <a:endParaRPr lang="en-US" dirty="0"/>
          </a:p>
          <a:p>
            <a:pPr lvl="1"/>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238" y="1447800"/>
            <a:ext cx="3207962" cy="4497250"/>
          </a:xfrm>
          <a:prstGeom prst="rect">
            <a:avLst/>
          </a:prstGeom>
        </p:spPr>
      </p:pic>
    </p:spTree>
    <p:extLst>
      <p:ext uri="{BB962C8B-B14F-4D97-AF65-F5344CB8AC3E}">
        <p14:creationId xmlns:p14="http://schemas.microsoft.com/office/powerpoint/2010/main" val="20212840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pPr eaLnBrk="1" hangingPunct="1"/>
            <a:r>
              <a:rPr lang="en-US" dirty="0"/>
              <a:t>Randomization in “The Bubble”</a:t>
            </a:r>
          </a:p>
        </p:txBody>
      </p:sp>
      <p:sp>
        <p:nvSpPr>
          <p:cNvPr id="29699" name="Content Placeholder 2"/>
          <p:cNvSpPr>
            <a:spLocks noGrp="1"/>
          </p:cNvSpPr>
          <p:nvPr>
            <p:ph idx="1"/>
          </p:nvPr>
        </p:nvSpPr>
        <p:spPr/>
        <p:txBody>
          <a:bodyPr rtlCol="0">
            <a:normAutofit/>
          </a:bodyPr>
          <a:lstStyle/>
          <a:p>
            <a:pPr>
              <a:defRPr/>
            </a:pPr>
            <a:r>
              <a:rPr lang="en-US" dirty="0"/>
              <a:t>Sometimes a partner may not be willing to randomize among eligible people.</a:t>
            </a:r>
          </a:p>
          <a:p>
            <a:pPr>
              <a:defRPr/>
            </a:pPr>
            <a:r>
              <a:rPr lang="en-US" dirty="0"/>
              <a:t>Partner might be willing to randomize in “the bubble.”</a:t>
            </a:r>
          </a:p>
          <a:p>
            <a:pPr>
              <a:defRPr/>
            </a:pPr>
            <a:r>
              <a:rPr lang="en-US" dirty="0"/>
              <a:t>People “in the bubble” are people who are borderline in terms of eligibility</a:t>
            </a:r>
          </a:p>
          <a:p>
            <a:pPr lvl="1">
              <a:buFont typeface="Arial" pitchFamily="34" charset="0"/>
              <a:buChar char="–"/>
              <a:defRPr/>
            </a:pPr>
            <a:r>
              <a:rPr lang="en-US" dirty="0"/>
              <a:t>Just above the threshold </a:t>
            </a:r>
            <a:r>
              <a:rPr lang="en-US" dirty="0">
                <a:sym typeface="Wingdings" pitchFamily="2" charset="2"/>
              </a:rPr>
              <a:t> not eligible, but almost</a:t>
            </a:r>
          </a:p>
          <a:p>
            <a:pPr>
              <a:defRPr/>
            </a:pPr>
            <a:r>
              <a:rPr lang="en-US" dirty="0"/>
              <a:t>What treatment effect do we measure? What does it mean for external validity?</a:t>
            </a:r>
          </a:p>
        </p:txBody>
      </p:sp>
    </p:spTree>
    <p:custDataLst>
      <p:tags r:id="rId1"/>
    </p:custDataLst>
    <p:extLst>
      <p:ext uri="{BB962C8B-B14F-4D97-AF65-F5344CB8AC3E}">
        <p14:creationId xmlns:p14="http://schemas.microsoft.com/office/powerpoint/2010/main" val="25504458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3" name="Group 132"/>
          <p:cNvGrpSpPr>
            <a:grpSpLocks/>
          </p:cNvGrpSpPr>
          <p:nvPr/>
        </p:nvGrpSpPr>
        <p:grpSpPr bwMode="auto">
          <a:xfrm>
            <a:off x="2171701" y="1485900"/>
            <a:ext cx="5589985" cy="4400550"/>
            <a:chOff x="1371600" y="838200"/>
            <a:chExt cx="7453312" cy="5867400"/>
          </a:xfrm>
        </p:grpSpPr>
        <p:sp>
          <p:nvSpPr>
            <p:cNvPr id="75873" name="Hexagon 46"/>
            <p:cNvSpPr>
              <a:spLocks noChangeArrowheads="1"/>
            </p:cNvSpPr>
            <p:nvPr/>
          </p:nvSpPr>
          <p:spPr bwMode="auto">
            <a:xfrm>
              <a:off x="3595688" y="487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4" name="Hexagon 49"/>
            <p:cNvSpPr>
              <a:spLocks noChangeArrowheads="1"/>
            </p:cNvSpPr>
            <p:nvPr/>
          </p:nvSpPr>
          <p:spPr bwMode="auto">
            <a:xfrm>
              <a:off x="43434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5" name="Hexagon 50"/>
            <p:cNvSpPr>
              <a:spLocks noChangeArrowheads="1"/>
            </p:cNvSpPr>
            <p:nvPr/>
          </p:nvSpPr>
          <p:spPr bwMode="auto">
            <a:xfrm>
              <a:off x="3810000" y="533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6" name="Hexagon 73"/>
            <p:cNvSpPr>
              <a:spLocks noChangeArrowheads="1"/>
            </p:cNvSpPr>
            <p:nvPr/>
          </p:nvSpPr>
          <p:spPr bwMode="auto">
            <a:xfrm>
              <a:off x="57150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7" name="Hexagon 74"/>
            <p:cNvSpPr>
              <a:spLocks noChangeArrowheads="1"/>
            </p:cNvSpPr>
            <p:nvPr/>
          </p:nvSpPr>
          <p:spPr bwMode="auto">
            <a:xfrm>
              <a:off x="4800600"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8" name="Hexagon 82"/>
            <p:cNvSpPr>
              <a:spLocks noChangeArrowheads="1"/>
            </p:cNvSpPr>
            <p:nvPr/>
          </p:nvSpPr>
          <p:spPr bwMode="auto">
            <a:xfrm>
              <a:off x="52578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79" name="Hexagon 85"/>
            <p:cNvSpPr>
              <a:spLocks noChangeArrowheads="1"/>
            </p:cNvSpPr>
            <p:nvPr/>
          </p:nvSpPr>
          <p:spPr bwMode="auto">
            <a:xfrm>
              <a:off x="6034088"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0" name="Hexagon 86"/>
            <p:cNvSpPr>
              <a:spLocks noChangeArrowheads="1"/>
            </p:cNvSpPr>
            <p:nvPr/>
          </p:nvSpPr>
          <p:spPr bwMode="auto">
            <a:xfrm>
              <a:off x="65532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1" name="Hexagon 87"/>
            <p:cNvSpPr>
              <a:spLocks noChangeArrowheads="1"/>
            </p:cNvSpPr>
            <p:nvPr/>
          </p:nvSpPr>
          <p:spPr bwMode="auto">
            <a:xfrm>
              <a:off x="73914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2" name="Hexagon 88"/>
            <p:cNvSpPr>
              <a:spLocks noChangeArrowheads="1"/>
            </p:cNvSpPr>
            <p:nvPr/>
          </p:nvSpPr>
          <p:spPr bwMode="auto">
            <a:xfrm>
              <a:off x="4191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3" name="Hexagon 89"/>
            <p:cNvSpPr>
              <a:spLocks noChangeArrowheads="1"/>
            </p:cNvSpPr>
            <p:nvPr/>
          </p:nvSpPr>
          <p:spPr bwMode="auto">
            <a:xfrm>
              <a:off x="28194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4" name="Hexagon 90"/>
            <p:cNvSpPr>
              <a:spLocks noChangeArrowheads="1"/>
            </p:cNvSpPr>
            <p:nvPr/>
          </p:nvSpPr>
          <p:spPr bwMode="auto">
            <a:xfrm>
              <a:off x="26670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5" name="Hexagon 91"/>
            <p:cNvSpPr>
              <a:spLocks noChangeArrowheads="1"/>
            </p:cNvSpPr>
            <p:nvPr/>
          </p:nvSpPr>
          <p:spPr bwMode="auto">
            <a:xfrm>
              <a:off x="28956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6" name="Hexagon 92"/>
            <p:cNvSpPr>
              <a:spLocks noChangeArrowheads="1"/>
            </p:cNvSpPr>
            <p:nvPr/>
          </p:nvSpPr>
          <p:spPr bwMode="auto">
            <a:xfrm>
              <a:off x="30480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7" name="Hexagon 93"/>
            <p:cNvSpPr>
              <a:spLocks noChangeArrowheads="1"/>
            </p:cNvSpPr>
            <p:nvPr/>
          </p:nvSpPr>
          <p:spPr bwMode="auto">
            <a:xfrm>
              <a:off x="3048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8" name="Hexagon 94"/>
            <p:cNvSpPr>
              <a:spLocks noChangeArrowheads="1"/>
            </p:cNvSpPr>
            <p:nvPr/>
          </p:nvSpPr>
          <p:spPr bwMode="auto">
            <a:xfrm>
              <a:off x="6248400" y="2819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89" name="Hexagon 95"/>
            <p:cNvSpPr>
              <a:spLocks noChangeArrowheads="1"/>
            </p:cNvSpPr>
            <p:nvPr/>
          </p:nvSpPr>
          <p:spPr bwMode="auto">
            <a:xfrm>
              <a:off x="6110288" y="228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0" name="Hexagon 96"/>
            <p:cNvSpPr>
              <a:spLocks noChangeArrowheads="1"/>
            </p:cNvSpPr>
            <p:nvPr/>
          </p:nvSpPr>
          <p:spPr bwMode="auto">
            <a:xfrm>
              <a:off x="5410200" y="144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1" name="Hexagon 97"/>
            <p:cNvSpPr>
              <a:spLocks noChangeArrowheads="1"/>
            </p:cNvSpPr>
            <p:nvPr/>
          </p:nvSpPr>
          <p:spPr bwMode="auto">
            <a:xfrm>
              <a:off x="38100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2" name="Hexagon 98"/>
            <p:cNvSpPr>
              <a:spLocks noChangeArrowheads="1"/>
            </p:cNvSpPr>
            <p:nvPr/>
          </p:nvSpPr>
          <p:spPr bwMode="auto">
            <a:xfrm>
              <a:off x="38100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3" name="Hexagon 99"/>
            <p:cNvSpPr>
              <a:spLocks noChangeArrowheads="1"/>
            </p:cNvSpPr>
            <p:nvPr/>
          </p:nvSpPr>
          <p:spPr bwMode="auto">
            <a:xfrm>
              <a:off x="3657600" y="4038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4" name="Hexagon 100"/>
            <p:cNvSpPr>
              <a:spLocks noChangeArrowheads="1"/>
            </p:cNvSpPr>
            <p:nvPr/>
          </p:nvSpPr>
          <p:spPr bwMode="auto">
            <a:xfrm>
              <a:off x="4572000" y="3429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5" name="Hexagon 101"/>
            <p:cNvSpPr>
              <a:spLocks noChangeArrowheads="1"/>
            </p:cNvSpPr>
            <p:nvPr/>
          </p:nvSpPr>
          <p:spPr bwMode="auto">
            <a:xfrm>
              <a:off x="4572000" y="2133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6" name="Hexagon 102"/>
            <p:cNvSpPr>
              <a:spLocks noChangeArrowheads="1"/>
            </p:cNvSpPr>
            <p:nvPr/>
          </p:nvSpPr>
          <p:spPr bwMode="auto">
            <a:xfrm>
              <a:off x="50292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7" name="Hexagon 103"/>
            <p:cNvSpPr>
              <a:spLocks noChangeArrowheads="1"/>
            </p:cNvSpPr>
            <p:nvPr/>
          </p:nvSpPr>
          <p:spPr bwMode="auto">
            <a:xfrm>
              <a:off x="1752600" y="3886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8" name="Hexagon 104"/>
            <p:cNvSpPr>
              <a:spLocks noChangeArrowheads="1"/>
            </p:cNvSpPr>
            <p:nvPr/>
          </p:nvSpPr>
          <p:spPr bwMode="auto">
            <a:xfrm>
              <a:off x="2057400" y="3048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899" name="Hexagon 105"/>
            <p:cNvSpPr>
              <a:spLocks noChangeArrowheads="1"/>
            </p:cNvSpPr>
            <p:nvPr/>
          </p:nvSpPr>
          <p:spPr bwMode="auto">
            <a:xfrm>
              <a:off x="1905000" y="2209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0" name="Hexagon 106"/>
            <p:cNvSpPr>
              <a:spLocks noChangeArrowheads="1"/>
            </p:cNvSpPr>
            <p:nvPr/>
          </p:nvSpPr>
          <p:spPr bwMode="auto">
            <a:xfrm>
              <a:off x="83820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1" name="Hexagon 107"/>
            <p:cNvSpPr>
              <a:spLocks noChangeArrowheads="1"/>
            </p:cNvSpPr>
            <p:nvPr/>
          </p:nvSpPr>
          <p:spPr bwMode="auto">
            <a:xfrm>
              <a:off x="2590800" y="510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2" name="Hexagon 108"/>
            <p:cNvSpPr>
              <a:spLocks noChangeArrowheads="1"/>
            </p:cNvSpPr>
            <p:nvPr/>
          </p:nvSpPr>
          <p:spPr bwMode="auto">
            <a:xfrm>
              <a:off x="44958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3" name="Hexagon 109"/>
            <p:cNvSpPr>
              <a:spLocks noChangeArrowheads="1"/>
            </p:cNvSpPr>
            <p:nvPr/>
          </p:nvSpPr>
          <p:spPr bwMode="auto">
            <a:xfrm>
              <a:off x="3124200" y="6324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4" name="Hexagon 110"/>
            <p:cNvSpPr>
              <a:spLocks noChangeArrowheads="1"/>
            </p:cNvSpPr>
            <p:nvPr/>
          </p:nvSpPr>
          <p:spPr bwMode="auto">
            <a:xfrm>
              <a:off x="6858000" y="1981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5" name="Hexagon 111"/>
            <p:cNvSpPr>
              <a:spLocks noChangeArrowheads="1"/>
            </p:cNvSpPr>
            <p:nvPr/>
          </p:nvSpPr>
          <p:spPr bwMode="auto">
            <a:xfrm>
              <a:off x="82296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6" name="Hexagon 112"/>
            <p:cNvSpPr>
              <a:spLocks noChangeArrowheads="1"/>
            </p:cNvSpPr>
            <p:nvPr/>
          </p:nvSpPr>
          <p:spPr bwMode="auto">
            <a:xfrm>
              <a:off x="8001000" y="6172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7" name="Hexagon 113"/>
            <p:cNvSpPr>
              <a:spLocks noChangeArrowheads="1"/>
            </p:cNvSpPr>
            <p:nvPr/>
          </p:nvSpPr>
          <p:spPr bwMode="auto">
            <a:xfrm>
              <a:off x="73914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8" name="Hexagon 114"/>
            <p:cNvSpPr>
              <a:spLocks noChangeArrowheads="1"/>
            </p:cNvSpPr>
            <p:nvPr/>
          </p:nvSpPr>
          <p:spPr bwMode="auto">
            <a:xfrm>
              <a:off x="4419600" y="5410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09" name="Hexagon 115"/>
            <p:cNvSpPr>
              <a:spLocks noChangeArrowheads="1"/>
            </p:cNvSpPr>
            <p:nvPr/>
          </p:nvSpPr>
          <p:spPr bwMode="auto">
            <a:xfrm>
              <a:off x="6858000" y="5562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0" name="Hexagon 116"/>
            <p:cNvSpPr>
              <a:spLocks noChangeArrowheads="1"/>
            </p:cNvSpPr>
            <p:nvPr/>
          </p:nvSpPr>
          <p:spPr bwMode="auto">
            <a:xfrm>
              <a:off x="5638800" y="3886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1" name="Hexagon 117"/>
            <p:cNvSpPr>
              <a:spLocks noChangeArrowheads="1"/>
            </p:cNvSpPr>
            <p:nvPr/>
          </p:nvSpPr>
          <p:spPr bwMode="auto">
            <a:xfrm>
              <a:off x="66294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2" name="Hexagon 118"/>
            <p:cNvSpPr>
              <a:spLocks noChangeArrowheads="1"/>
            </p:cNvSpPr>
            <p:nvPr/>
          </p:nvSpPr>
          <p:spPr bwMode="auto">
            <a:xfrm>
              <a:off x="8077200" y="1219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3" name="Hexagon 119"/>
            <p:cNvSpPr>
              <a:spLocks noChangeArrowheads="1"/>
            </p:cNvSpPr>
            <p:nvPr/>
          </p:nvSpPr>
          <p:spPr bwMode="auto">
            <a:xfrm>
              <a:off x="52578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4" name="Hexagon 120"/>
            <p:cNvSpPr>
              <a:spLocks noChangeArrowheads="1"/>
            </p:cNvSpPr>
            <p:nvPr/>
          </p:nvSpPr>
          <p:spPr bwMode="auto">
            <a:xfrm>
              <a:off x="6705600" y="106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5" name="Hexagon 121"/>
            <p:cNvSpPr>
              <a:spLocks noChangeArrowheads="1"/>
            </p:cNvSpPr>
            <p:nvPr/>
          </p:nvSpPr>
          <p:spPr bwMode="auto">
            <a:xfrm>
              <a:off x="5562600" y="838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6" name="Hexagon 122"/>
            <p:cNvSpPr>
              <a:spLocks noChangeArrowheads="1"/>
            </p:cNvSpPr>
            <p:nvPr/>
          </p:nvSpPr>
          <p:spPr bwMode="auto">
            <a:xfrm>
              <a:off x="19050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7" name="Hexagon 123"/>
            <p:cNvSpPr>
              <a:spLocks noChangeArrowheads="1"/>
            </p:cNvSpPr>
            <p:nvPr/>
          </p:nvSpPr>
          <p:spPr bwMode="auto">
            <a:xfrm>
              <a:off x="4191000" y="609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8" name="Hexagon 124"/>
            <p:cNvSpPr>
              <a:spLocks noChangeArrowheads="1"/>
            </p:cNvSpPr>
            <p:nvPr/>
          </p:nvSpPr>
          <p:spPr bwMode="auto">
            <a:xfrm>
              <a:off x="13716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19" name="Hexagon 125"/>
            <p:cNvSpPr>
              <a:spLocks noChangeArrowheads="1"/>
            </p:cNvSpPr>
            <p:nvPr/>
          </p:nvSpPr>
          <p:spPr bwMode="auto">
            <a:xfrm>
              <a:off x="4572000" y="152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20" name="Hexagon 126"/>
            <p:cNvSpPr>
              <a:spLocks noChangeArrowheads="1"/>
            </p:cNvSpPr>
            <p:nvPr/>
          </p:nvSpPr>
          <p:spPr bwMode="auto">
            <a:xfrm>
              <a:off x="7924800" y="2209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21" name="Hexagon 128"/>
            <p:cNvSpPr>
              <a:spLocks noChangeArrowheads="1"/>
            </p:cNvSpPr>
            <p:nvPr/>
          </p:nvSpPr>
          <p:spPr bwMode="auto">
            <a:xfrm>
              <a:off x="6172200" y="5638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22" name="Hexagon 129"/>
            <p:cNvSpPr>
              <a:spLocks noChangeArrowheads="1"/>
            </p:cNvSpPr>
            <p:nvPr/>
          </p:nvSpPr>
          <p:spPr bwMode="auto">
            <a:xfrm>
              <a:off x="75438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23" name="Hexagon 130"/>
            <p:cNvSpPr>
              <a:spLocks noChangeArrowheads="1"/>
            </p:cNvSpPr>
            <p:nvPr/>
          </p:nvSpPr>
          <p:spPr bwMode="auto">
            <a:xfrm>
              <a:off x="83058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75924" name="Hexagon 131"/>
            <p:cNvSpPr>
              <a:spLocks noChangeArrowheads="1"/>
            </p:cNvSpPr>
            <p:nvPr/>
          </p:nvSpPr>
          <p:spPr bwMode="auto">
            <a:xfrm>
              <a:off x="6553200" y="3505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grpSp>
      <p:sp>
        <p:nvSpPr>
          <p:cNvPr id="37" name="Hexagon 36"/>
          <p:cNvSpPr>
            <a:spLocks noChangeArrowheads="1"/>
          </p:cNvSpPr>
          <p:nvPr/>
        </p:nvSpPr>
        <p:spPr bwMode="auto">
          <a:xfrm>
            <a:off x="12344400" y="3657600"/>
            <a:ext cx="332185" cy="28575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 name="Hexagon 37"/>
          <p:cNvSpPr>
            <a:spLocks noChangeArrowheads="1"/>
          </p:cNvSpPr>
          <p:nvPr/>
        </p:nvSpPr>
        <p:spPr bwMode="auto">
          <a:xfrm>
            <a:off x="12115800" y="4572000"/>
            <a:ext cx="332185" cy="28575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2" name="Hexagon 41"/>
          <p:cNvSpPr>
            <a:spLocks noChangeArrowheads="1"/>
          </p:cNvSpPr>
          <p:nvPr/>
        </p:nvSpPr>
        <p:spPr bwMode="auto">
          <a:xfrm>
            <a:off x="11830050" y="2800350"/>
            <a:ext cx="332185" cy="28575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nvGrpSpPr>
          <p:cNvPr id="274" name="Group 273"/>
          <p:cNvGrpSpPr>
            <a:grpSpLocks/>
          </p:cNvGrpSpPr>
          <p:nvPr/>
        </p:nvGrpSpPr>
        <p:grpSpPr bwMode="auto">
          <a:xfrm>
            <a:off x="2171701" y="1828800"/>
            <a:ext cx="1645444" cy="4057650"/>
            <a:chOff x="1371600" y="1295400"/>
            <a:chExt cx="2193925" cy="5410200"/>
          </a:xfrm>
        </p:grpSpPr>
        <p:sp>
          <p:nvSpPr>
            <p:cNvPr id="52" name="Hexagon 51"/>
            <p:cNvSpPr>
              <a:spLocks noChangeArrowheads="1"/>
            </p:cNvSpPr>
            <p:nvPr/>
          </p:nvSpPr>
          <p:spPr bwMode="auto">
            <a:xfrm>
              <a:off x="1905000" y="2209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3" name="Hexagon 52"/>
            <p:cNvSpPr>
              <a:spLocks noChangeArrowheads="1"/>
            </p:cNvSpPr>
            <p:nvPr/>
          </p:nvSpPr>
          <p:spPr bwMode="auto">
            <a:xfrm>
              <a:off x="2895600" y="3581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4" name="Hexagon 53"/>
            <p:cNvSpPr>
              <a:spLocks noChangeArrowheads="1"/>
            </p:cNvSpPr>
            <p:nvPr/>
          </p:nvSpPr>
          <p:spPr bwMode="auto">
            <a:xfrm>
              <a:off x="1905000" y="5257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5" name="Hexagon 54"/>
            <p:cNvSpPr>
              <a:spLocks noChangeArrowheads="1"/>
            </p:cNvSpPr>
            <p:nvPr/>
          </p:nvSpPr>
          <p:spPr bwMode="auto">
            <a:xfrm>
              <a:off x="2057400" y="3048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6" name="Hexagon 55"/>
            <p:cNvSpPr>
              <a:spLocks noChangeArrowheads="1"/>
            </p:cNvSpPr>
            <p:nvPr/>
          </p:nvSpPr>
          <p:spPr bwMode="auto">
            <a:xfrm>
              <a:off x="3048000" y="2743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7" name="Hexagon 56"/>
            <p:cNvSpPr>
              <a:spLocks noChangeArrowheads="1"/>
            </p:cNvSpPr>
            <p:nvPr/>
          </p:nvSpPr>
          <p:spPr bwMode="auto">
            <a:xfrm>
              <a:off x="1766888" y="3886200"/>
              <a:ext cx="442912"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8" name="Hexagon 57"/>
            <p:cNvSpPr>
              <a:spLocks noChangeArrowheads="1"/>
            </p:cNvSpPr>
            <p:nvPr/>
          </p:nvSpPr>
          <p:spPr bwMode="auto">
            <a:xfrm>
              <a:off x="3124200" y="63246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59" name="Hexagon 58"/>
            <p:cNvSpPr>
              <a:spLocks noChangeArrowheads="1"/>
            </p:cNvSpPr>
            <p:nvPr/>
          </p:nvSpPr>
          <p:spPr bwMode="auto">
            <a:xfrm>
              <a:off x="1371600" y="4267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0" name="Hexagon 59"/>
            <p:cNvSpPr>
              <a:spLocks noChangeArrowheads="1"/>
            </p:cNvSpPr>
            <p:nvPr/>
          </p:nvSpPr>
          <p:spPr bwMode="auto">
            <a:xfrm>
              <a:off x="3048000" y="1295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1" name="Hexagon 60"/>
            <p:cNvSpPr>
              <a:spLocks noChangeArrowheads="1"/>
            </p:cNvSpPr>
            <p:nvPr/>
          </p:nvSpPr>
          <p:spPr bwMode="auto">
            <a:xfrm>
              <a:off x="2667000" y="4343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2" name="Hexagon 61"/>
            <p:cNvSpPr>
              <a:spLocks noChangeArrowheads="1"/>
            </p:cNvSpPr>
            <p:nvPr/>
          </p:nvSpPr>
          <p:spPr bwMode="auto">
            <a:xfrm>
              <a:off x="2590800" y="5105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3" name="Hexagon 62"/>
            <p:cNvSpPr>
              <a:spLocks noChangeArrowheads="1"/>
            </p:cNvSpPr>
            <p:nvPr/>
          </p:nvSpPr>
          <p:spPr bwMode="auto">
            <a:xfrm>
              <a:off x="2819400" y="1905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68" name="Hexagon 67"/>
          <p:cNvSpPr>
            <a:spLocks noChangeArrowheads="1"/>
          </p:cNvSpPr>
          <p:nvPr/>
        </p:nvSpPr>
        <p:spPr bwMode="auto">
          <a:xfrm>
            <a:off x="11430000" y="3086100"/>
            <a:ext cx="330994" cy="28575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1" name="Hexagon 70"/>
          <p:cNvSpPr>
            <a:spLocks noChangeArrowheads="1"/>
          </p:cNvSpPr>
          <p:nvPr/>
        </p:nvSpPr>
        <p:spPr bwMode="auto">
          <a:xfrm>
            <a:off x="10915650" y="2686050"/>
            <a:ext cx="330994" cy="28575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2" name="Hexagon 71"/>
          <p:cNvSpPr>
            <a:spLocks noChangeArrowheads="1"/>
          </p:cNvSpPr>
          <p:nvPr/>
        </p:nvSpPr>
        <p:spPr bwMode="auto">
          <a:xfrm>
            <a:off x="11956256" y="4000500"/>
            <a:ext cx="330994" cy="28575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3" name="Hexagon 72"/>
          <p:cNvSpPr>
            <a:spLocks noChangeArrowheads="1"/>
          </p:cNvSpPr>
          <p:nvPr/>
        </p:nvSpPr>
        <p:spPr bwMode="auto">
          <a:xfrm>
            <a:off x="11544300" y="3429000"/>
            <a:ext cx="330994" cy="28575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84" name="Title 2"/>
          <p:cNvSpPr txBox="1">
            <a:spLocks/>
          </p:cNvSpPr>
          <p:nvPr/>
        </p:nvSpPr>
        <p:spPr bwMode="auto">
          <a:xfrm>
            <a:off x="1143000" y="800100"/>
            <a:ext cx="6858000" cy="685800"/>
          </a:xfrm>
          <a:prstGeom prst="rect">
            <a:avLst/>
          </a:prstGeom>
          <a:solidFill>
            <a:schemeClr val="bg1">
              <a:alpha val="70000"/>
            </a:schemeClr>
          </a:solidFill>
          <a:ln w="9525">
            <a:noFill/>
            <a:miter lim="800000"/>
            <a:headEnd/>
            <a:tailEnd/>
          </a:ln>
        </p:spPr>
        <p:txBody>
          <a:bodyPr anchor="ctr"/>
          <a:lstStyle/>
          <a:p>
            <a:pPr>
              <a:defRPr/>
            </a:pPr>
            <a:r>
              <a:rPr lang="en-US" sz="3300" dirty="0">
                <a:latin typeface="Garamond" pitchFamily="18" charset="0"/>
                <a:ea typeface="+mj-ea"/>
                <a:cs typeface="+mj-cs"/>
              </a:rPr>
              <a:t>  Randomization in “the bubble” </a:t>
            </a:r>
          </a:p>
        </p:txBody>
      </p:sp>
      <p:grpSp>
        <p:nvGrpSpPr>
          <p:cNvPr id="275" name="Group 274"/>
          <p:cNvGrpSpPr>
            <a:grpSpLocks/>
          </p:cNvGrpSpPr>
          <p:nvPr/>
        </p:nvGrpSpPr>
        <p:grpSpPr bwMode="auto">
          <a:xfrm>
            <a:off x="5680473" y="1657350"/>
            <a:ext cx="2091928" cy="4114800"/>
            <a:chOff x="6035675" y="1066800"/>
            <a:chExt cx="2789237" cy="5486400"/>
          </a:xfrm>
        </p:grpSpPr>
        <p:sp>
          <p:nvSpPr>
            <p:cNvPr id="81" name="Hexagon 80"/>
            <p:cNvSpPr>
              <a:spLocks noChangeArrowheads="1"/>
            </p:cNvSpPr>
            <p:nvPr/>
          </p:nvSpPr>
          <p:spPr bwMode="auto">
            <a:xfrm>
              <a:off x="6096000" y="2286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nvGrpSpPr>
            <p:cNvPr id="75842" name="Group 272"/>
            <p:cNvGrpSpPr>
              <a:grpSpLocks/>
            </p:cNvGrpSpPr>
            <p:nvPr/>
          </p:nvGrpSpPr>
          <p:grpSpPr bwMode="auto">
            <a:xfrm>
              <a:off x="6035675" y="1066800"/>
              <a:ext cx="2789237" cy="5486400"/>
              <a:chOff x="6035675" y="1066800"/>
              <a:chExt cx="2789237" cy="5486400"/>
            </a:xfrm>
          </p:grpSpPr>
          <p:sp>
            <p:nvSpPr>
              <p:cNvPr id="36" name="Hexagon 35"/>
              <p:cNvSpPr>
                <a:spLocks noChangeArrowheads="1"/>
              </p:cNvSpPr>
              <p:nvPr/>
            </p:nvSpPr>
            <p:spPr bwMode="auto">
              <a:xfrm>
                <a:off x="6858000" y="1981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3" name="Hexagon 42"/>
              <p:cNvSpPr>
                <a:spLocks noChangeArrowheads="1"/>
              </p:cNvSpPr>
              <p:nvPr/>
            </p:nvSpPr>
            <p:spPr bwMode="auto">
              <a:xfrm>
                <a:off x="7543800" y="25908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4" name="Hexagon 43"/>
              <p:cNvSpPr>
                <a:spLocks noChangeArrowheads="1"/>
              </p:cNvSpPr>
              <p:nvPr/>
            </p:nvSpPr>
            <p:spPr bwMode="auto">
              <a:xfrm>
                <a:off x="6858000" y="55626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5" name="Hexagon 44"/>
              <p:cNvSpPr>
                <a:spLocks noChangeArrowheads="1"/>
              </p:cNvSpPr>
              <p:nvPr/>
            </p:nvSpPr>
            <p:spPr bwMode="auto">
              <a:xfrm>
                <a:off x="6705600" y="1066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6" name="Hexagon 45"/>
              <p:cNvSpPr>
                <a:spLocks noChangeArrowheads="1"/>
              </p:cNvSpPr>
              <p:nvPr/>
            </p:nvSpPr>
            <p:spPr bwMode="auto">
              <a:xfrm>
                <a:off x="7924800" y="22098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8" name="Hexagon 47"/>
              <p:cNvSpPr>
                <a:spLocks noChangeArrowheads="1"/>
              </p:cNvSpPr>
              <p:nvPr/>
            </p:nvSpPr>
            <p:spPr bwMode="auto">
              <a:xfrm>
                <a:off x="8382000" y="45720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49" name="Hexagon 48"/>
              <p:cNvSpPr>
                <a:spLocks noChangeArrowheads="1"/>
              </p:cNvSpPr>
              <p:nvPr/>
            </p:nvSpPr>
            <p:spPr bwMode="auto">
              <a:xfrm>
                <a:off x="8015287" y="6172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4" name="Hexagon 63"/>
              <p:cNvSpPr>
                <a:spLocks noChangeArrowheads="1"/>
              </p:cNvSpPr>
              <p:nvPr/>
            </p:nvSpPr>
            <p:spPr bwMode="auto">
              <a:xfrm>
                <a:off x="6035675" y="4191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5" name="Hexagon 64"/>
              <p:cNvSpPr>
                <a:spLocks noChangeArrowheads="1"/>
              </p:cNvSpPr>
              <p:nvPr/>
            </p:nvSpPr>
            <p:spPr bwMode="auto">
              <a:xfrm>
                <a:off x="6248400" y="28194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6" name="Hexagon 65"/>
              <p:cNvSpPr>
                <a:spLocks noChangeArrowheads="1"/>
              </p:cNvSpPr>
              <p:nvPr/>
            </p:nvSpPr>
            <p:spPr bwMode="auto">
              <a:xfrm>
                <a:off x="8305800" y="5715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7" name="Hexagon 66"/>
              <p:cNvSpPr>
                <a:spLocks noChangeArrowheads="1"/>
              </p:cNvSpPr>
              <p:nvPr/>
            </p:nvSpPr>
            <p:spPr bwMode="auto">
              <a:xfrm>
                <a:off x="6553200" y="3505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69" name="Hexagon 68"/>
              <p:cNvSpPr>
                <a:spLocks noChangeArrowheads="1"/>
              </p:cNvSpPr>
              <p:nvPr/>
            </p:nvSpPr>
            <p:spPr bwMode="auto">
              <a:xfrm>
                <a:off x="6553200" y="5257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0" name="Hexagon 69"/>
              <p:cNvSpPr>
                <a:spLocks noChangeArrowheads="1"/>
              </p:cNvSpPr>
              <p:nvPr/>
            </p:nvSpPr>
            <p:spPr bwMode="auto">
              <a:xfrm>
                <a:off x="8229600" y="2590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7" name="Hexagon 76"/>
              <p:cNvSpPr>
                <a:spLocks noChangeArrowheads="1"/>
              </p:cNvSpPr>
              <p:nvPr/>
            </p:nvSpPr>
            <p:spPr bwMode="auto">
              <a:xfrm>
                <a:off x="7391400" y="4572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79" name="Hexagon 78"/>
              <p:cNvSpPr>
                <a:spLocks noChangeArrowheads="1"/>
              </p:cNvSpPr>
              <p:nvPr/>
            </p:nvSpPr>
            <p:spPr bwMode="auto">
              <a:xfrm>
                <a:off x="6629400" y="4267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80" name="Hexagon 79"/>
              <p:cNvSpPr>
                <a:spLocks noChangeArrowheads="1"/>
              </p:cNvSpPr>
              <p:nvPr/>
            </p:nvSpPr>
            <p:spPr bwMode="auto">
              <a:xfrm>
                <a:off x="8077200" y="1219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82" name="Hexagon 81"/>
              <p:cNvSpPr>
                <a:spLocks noChangeArrowheads="1"/>
              </p:cNvSpPr>
              <p:nvPr/>
            </p:nvSpPr>
            <p:spPr bwMode="auto">
              <a:xfrm>
                <a:off x="6172200" y="5638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2" name="Hexagon 271"/>
              <p:cNvSpPr>
                <a:spLocks noChangeArrowheads="1"/>
              </p:cNvSpPr>
              <p:nvPr/>
            </p:nvSpPr>
            <p:spPr bwMode="auto">
              <a:xfrm>
                <a:off x="7391400" y="35814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grpSp>
      <p:grpSp>
        <p:nvGrpSpPr>
          <p:cNvPr id="75789" name="Group 250"/>
          <p:cNvGrpSpPr>
            <a:grpSpLocks/>
          </p:cNvGrpSpPr>
          <p:nvPr/>
        </p:nvGrpSpPr>
        <p:grpSpPr bwMode="auto">
          <a:xfrm>
            <a:off x="9452372" y="1657350"/>
            <a:ext cx="2091928" cy="4114800"/>
            <a:chOff x="6019800" y="1066800"/>
            <a:chExt cx="2789237" cy="5486400"/>
          </a:xfrm>
        </p:grpSpPr>
        <p:sp>
          <p:nvSpPr>
            <p:cNvPr id="252" name="Hexagon 251"/>
            <p:cNvSpPr>
              <a:spLocks noChangeArrowheads="1"/>
            </p:cNvSpPr>
            <p:nvPr/>
          </p:nvSpPr>
          <p:spPr bwMode="auto">
            <a:xfrm>
              <a:off x="6842125" y="1981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3" name="Hexagon 252"/>
            <p:cNvSpPr>
              <a:spLocks noChangeArrowheads="1"/>
            </p:cNvSpPr>
            <p:nvPr/>
          </p:nvSpPr>
          <p:spPr bwMode="auto">
            <a:xfrm>
              <a:off x="7527925" y="25908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4" name="Hexagon 253"/>
            <p:cNvSpPr>
              <a:spLocks noChangeArrowheads="1"/>
            </p:cNvSpPr>
            <p:nvPr/>
          </p:nvSpPr>
          <p:spPr bwMode="auto">
            <a:xfrm>
              <a:off x="6842125" y="55626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5" name="Hexagon 254"/>
            <p:cNvSpPr>
              <a:spLocks noChangeArrowheads="1"/>
            </p:cNvSpPr>
            <p:nvPr/>
          </p:nvSpPr>
          <p:spPr bwMode="auto">
            <a:xfrm>
              <a:off x="6689725" y="1066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6" name="Hexagon 255"/>
            <p:cNvSpPr>
              <a:spLocks noChangeArrowheads="1"/>
            </p:cNvSpPr>
            <p:nvPr/>
          </p:nvSpPr>
          <p:spPr bwMode="auto">
            <a:xfrm>
              <a:off x="7908925" y="22098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7" name="Hexagon 256"/>
            <p:cNvSpPr>
              <a:spLocks noChangeArrowheads="1"/>
            </p:cNvSpPr>
            <p:nvPr/>
          </p:nvSpPr>
          <p:spPr bwMode="auto">
            <a:xfrm>
              <a:off x="8366125" y="45720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8" name="Hexagon 257"/>
            <p:cNvSpPr>
              <a:spLocks noChangeArrowheads="1"/>
            </p:cNvSpPr>
            <p:nvPr/>
          </p:nvSpPr>
          <p:spPr bwMode="auto">
            <a:xfrm>
              <a:off x="7999412" y="6172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59" name="Hexagon 258"/>
            <p:cNvSpPr>
              <a:spLocks noChangeArrowheads="1"/>
            </p:cNvSpPr>
            <p:nvPr/>
          </p:nvSpPr>
          <p:spPr bwMode="auto">
            <a:xfrm>
              <a:off x="6019800" y="4191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0" name="Hexagon 259"/>
            <p:cNvSpPr>
              <a:spLocks noChangeArrowheads="1"/>
            </p:cNvSpPr>
            <p:nvPr/>
          </p:nvSpPr>
          <p:spPr bwMode="auto">
            <a:xfrm>
              <a:off x="6232525" y="28194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1" name="Hexagon 260"/>
            <p:cNvSpPr>
              <a:spLocks noChangeArrowheads="1"/>
            </p:cNvSpPr>
            <p:nvPr/>
          </p:nvSpPr>
          <p:spPr bwMode="auto">
            <a:xfrm>
              <a:off x="8289925" y="5715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2" name="Hexagon 261"/>
            <p:cNvSpPr>
              <a:spLocks noChangeArrowheads="1"/>
            </p:cNvSpPr>
            <p:nvPr/>
          </p:nvSpPr>
          <p:spPr bwMode="auto">
            <a:xfrm>
              <a:off x="6537325" y="3505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3" name="Hexagon 262"/>
            <p:cNvSpPr>
              <a:spLocks noChangeArrowheads="1"/>
            </p:cNvSpPr>
            <p:nvPr/>
          </p:nvSpPr>
          <p:spPr bwMode="auto">
            <a:xfrm>
              <a:off x="6537325" y="5257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4" name="Hexagon 263"/>
            <p:cNvSpPr>
              <a:spLocks noChangeArrowheads="1"/>
            </p:cNvSpPr>
            <p:nvPr/>
          </p:nvSpPr>
          <p:spPr bwMode="auto">
            <a:xfrm>
              <a:off x="8213725" y="2590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5" name="Hexagon 264"/>
            <p:cNvSpPr>
              <a:spLocks noChangeArrowheads="1"/>
            </p:cNvSpPr>
            <p:nvPr/>
          </p:nvSpPr>
          <p:spPr bwMode="auto">
            <a:xfrm>
              <a:off x="7375525" y="4572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6" name="Hexagon 265"/>
            <p:cNvSpPr>
              <a:spLocks noChangeArrowheads="1"/>
            </p:cNvSpPr>
            <p:nvPr/>
          </p:nvSpPr>
          <p:spPr bwMode="auto">
            <a:xfrm>
              <a:off x="7391400" y="35814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7" name="Hexagon 266"/>
            <p:cNvSpPr>
              <a:spLocks noChangeArrowheads="1"/>
            </p:cNvSpPr>
            <p:nvPr/>
          </p:nvSpPr>
          <p:spPr bwMode="auto">
            <a:xfrm>
              <a:off x="6613525" y="4267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8" name="Hexagon 267"/>
            <p:cNvSpPr>
              <a:spLocks noChangeArrowheads="1"/>
            </p:cNvSpPr>
            <p:nvPr/>
          </p:nvSpPr>
          <p:spPr bwMode="auto">
            <a:xfrm>
              <a:off x="8061325" y="12192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9" name="Hexagon 268"/>
            <p:cNvSpPr>
              <a:spLocks noChangeArrowheads="1"/>
            </p:cNvSpPr>
            <p:nvPr/>
          </p:nvSpPr>
          <p:spPr bwMode="auto">
            <a:xfrm>
              <a:off x="6080125" y="2286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0" name="Hexagon 269"/>
            <p:cNvSpPr>
              <a:spLocks noChangeArrowheads="1"/>
            </p:cNvSpPr>
            <p:nvPr/>
          </p:nvSpPr>
          <p:spPr bwMode="auto">
            <a:xfrm>
              <a:off x="6156325" y="5638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278" name="Rectangle 277"/>
          <p:cNvSpPr/>
          <p:nvPr/>
        </p:nvSpPr>
        <p:spPr>
          <a:xfrm>
            <a:off x="5715000" y="1485900"/>
            <a:ext cx="2286000" cy="4514850"/>
          </a:xfrm>
          <a:prstGeom prst="rect">
            <a:avLst/>
          </a:prstGeom>
          <a:solidFill>
            <a:schemeClr val="bg1">
              <a:alpha val="70000"/>
            </a:schemeClr>
          </a:solid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279" name="Rectangle 278"/>
          <p:cNvSpPr/>
          <p:nvPr/>
        </p:nvSpPr>
        <p:spPr>
          <a:xfrm>
            <a:off x="1143000" y="1485900"/>
            <a:ext cx="2686050" cy="4514850"/>
          </a:xfrm>
          <a:prstGeom prst="rect">
            <a:avLst/>
          </a:prstGeom>
          <a:solidFill>
            <a:schemeClr val="bg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187" name="Rectangle 186"/>
          <p:cNvSpPr/>
          <p:nvPr/>
        </p:nvSpPr>
        <p:spPr>
          <a:xfrm>
            <a:off x="3829050" y="1485900"/>
            <a:ext cx="1885950" cy="4514850"/>
          </a:xfrm>
          <a:prstGeom prst="rect">
            <a:avLst/>
          </a:prstGeom>
          <a:solidFill>
            <a:srgbClr val="FFFF00">
              <a:alpha val="40000"/>
            </a:srgbClr>
          </a:solid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grpSp>
        <p:nvGrpSpPr>
          <p:cNvPr id="277" name="Group 276"/>
          <p:cNvGrpSpPr>
            <a:grpSpLocks/>
          </p:cNvGrpSpPr>
          <p:nvPr/>
        </p:nvGrpSpPr>
        <p:grpSpPr bwMode="auto">
          <a:xfrm>
            <a:off x="3829051" y="1485900"/>
            <a:ext cx="1931194" cy="4229100"/>
            <a:chOff x="3581400" y="838200"/>
            <a:chExt cx="2574925" cy="5638800"/>
          </a:xfrm>
        </p:grpSpPr>
        <p:sp>
          <p:nvSpPr>
            <p:cNvPr id="196" name="Hexagon 195"/>
            <p:cNvSpPr>
              <a:spLocks noChangeArrowheads="1"/>
            </p:cNvSpPr>
            <p:nvPr/>
          </p:nvSpPr>
          <p:spPr bwMode="auto">
            <a:xfrm>
              <a:off x="5715000" y="5715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nvGrpSpPr>
            <p:cNvPr id="75801" name="Group 275"/>
            <p:cNvGrpSpPr>
              <a:grpSpLocks/>
            </p:cNvGrpSpPr>
            <p:nvPr/>
          </p:nvGrpSpPr>
          <p:grpSpPr bwMode="auto">
            <a:xfrm>
              <a:off x="3581400" y="838200"/>
              <a:ext cx="2500312" cy="5638800"/>
              <a:chOff x="3581400" y="838200"/>
              <a:chExt cx="2500312" cy="5638800"/>
            </a:xfrm>
          </p:grpSpPr>
          <p:sp>
            <p:nvSpPr>
              <p:cNvPr id="188" name="Hexagon 187"/>
              <p:cNvSpPr>
                <a:spLocks noChangeArrowheads="1"/>
              </p:cNvSpPr>
              <p:nvPr/>
            </p:nvSpPr>
            <p:spPr bwMode="auto">
              <a:xfrm>
                <a:off x="4572000" y="3429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9" name="Hexagon 188"/>
              <p:cNvSpPr>
                <a:spLocks noChangeArrowheads="1"/>
              </p:cNvSpPr>
              <p:nvPr/>
            </p:nvSpPr>
            <p:spPr bwMode="auto">
              <a:xfrm>
                <a:off x="4343400" y="4953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0" name="Hexagon 189"/>
              <p:cNvSpPr>
                <a:spLocks noChangeArrowheads="1"/>
              </p:cNvSpPr>
              <p:nvPr/>
            </p:nvSpPr>
            <p:spPr bwMode="auto">
              <a:xfrm>
                <a:off x="3657600" y="40386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1" name="Hexagon 190"/>
              <p:cNvSpPr>
                <a:spLocks noChangeArrowheads="1"/>
              </p:cNvSpPr>
              <p:nvPr/>
            </p:nvSpPr>
            <p:spPr bwMode="auto">
              <a:xfrm>
                <a:off x="5257800" y="43434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2" name="Hexagon 191"/>
              <p:cNvSpPr>
                <a:spLocks noChangeArrowheads="1"/>
              </p:cNvSpPr>
              <p:nvPr/>
            </p:nvSpPr>
            <p:spPr bwMode="auto">
              <a:xfrm>
                <a:off x="4191000" y="6096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3" name="Hexagon 192"/>
              <p:cNvSpPr>
                <a:spLocks noChangeArrowheads="1"/>
              </p:cNvSpPr>
              <p:nvPr/>
            </p:nvSpPr>
            <p:spPr bwMode="auto">
              <a:xfrm>
                <a:off x="3810000" y="1905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4" name="Hexagon 193"/>
              <p:cNvSpPr>
                <a:spLocks noChangeArrowheads="1"/>
              </p:cNvSpPr>
              <p:nvPr/>
            </p:nvSpPr>
            <p:spPr bwMode="auto">
              <a:xfrm>
                <a:off x="5029200" y="2971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5" name="Hexagon 194"/>
              <p:cNvSpPr>
                <a:spLocks noChangeArrowheads="1"/>
              </p:cNvSpPr>
              <p:nvPr/>
            </p:nvSpPr>
            <p:spPr bwMode="auto">
              <a:xfrm>
                <a:off x="3810000" y="5334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7" name="Hexagon 196"/>
              <p:cNvSpPr>
                <a:spLocks noChangeArrowheads="1"/>
              </p:cNvSpPr>
              <p:nvPr/>
            </p:nvSpPr>
            <p:spPr bwMode="auto">
              <a:xfrm>
                <a:off x="4572000" y="15240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8" name="Hexagon 197"/>
              <p:cNvSpPr>
                <a:spLocks noChangeArrowheads="1"/>
              </p:cNvSpPr>
              <p:nvPr/>
            </p:nvSpPr>
            <p:spPr bwMode="auto">
              <a:xfrm>
                <a:off x="5410200" y="1447800"/>
                <a:ext cx="441325" cy="381000"/>
              </a:xfrm>
              <a:prstGeom prst="hexagon">
                <a:avLst>
                  <a:gd name="adj" fmla="val 2496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99" name="Hexagon 198"/>
              <p:cNvSpPr>
                <a:spLocks noChangeArrowheads="1"/>
              </p:cNvSpPr>
              <p:nvPr/>
            </p:nvSpPr>
            <p:spPr bwMode="auto">
              <a:xfrm>
                <a:off x="3810000" y="2971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1" name="Hexagon 200"/>
              <p:cNvSpPr>
                <a:spLocks noChangeArrowheads="1"/>
              </p:cNvSpPr>
              <p:nvPr/>
            </p:nvSpPr>
            <p:spPr bwMode="auto">
              <a:xfrm>
                <a:off x="4495800" y="2743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2" name="Hexagon 201"/>
              <p:cNvSpPr>
                <a:spLocks noChangeArrowheads="1"/>
              </p:cNvSpPr>
              <p:nvPr/>
            </p:nvSpPr>
            <p:spPr bwMode="auto">
              <a:xfrm>
                <a:off x="4572000" y="2133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3" name="Hexagon 202"/>
              <p:cNvSpPr>
                <a:spLocks noChangeArrowheads="1"/>
              </p:cNvSpPr>
              <p:nvPr/>
            </p:nvSpPr>
            <p:spPr bwMode="auto">
              <a:xfrm>
                <a:off x="4191000" y="1295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4" name="Hexagon 203"/>
              <p:cNvSpPr>
                <a:spLocks noChangeArrowheads="1"/>
              </p:cNvSpPr>
              <p:nvPr/>
            </p:nvSpPr>
            <p:spPr bwMode="auto">
              <a:xfrm>
                <a:off x="5562600" y="838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5" name="Hexagon 204"/>
              <p:cNvSpPr>
                <a:spLocks noChangeArrowheads="1"/>
              </p:cNvSpPr>
              <p:nvPr/>
            </p:nvSpPr>
            <p:spPr bwMode="auto">
              <a:xfrm>
                <a:off x="5638800" y="3886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6" name="Hexagon 205"/>
              <p:cNvSpPr>
                <a:spLocks noChangeArrowheads="1"/>
              </p:cNvSpPr>
              <p:nvPr/>
            </p:nvSpPr>
            <p:spPr bwMode="auto">
              <a:xfrm>
                <a:off x="4800600" y="4191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7" name="Hexagon 206"/>
              <p:cNvSpPr>
                <a:spLocks noChangeArrowheads="1"/>
              </p:cNvSpPr>
              <p:nvPr/>
            </p:nvSpPr>
            <p:spPr bwMode="auto">
              <a:xfrm>
                <a:off x="5257800" y="4953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8" name="Hexagon 207"/>
              <p:cNvSpPr>
                <a:spLocks noChangeArrowheads="1"/>
              </p:cNvSpPr>
              <p:nvPr/>
            </p:nvSpPr>
            <p:spPr bwMode="auto">
              <a:xfrm>
                <a:off x="4419600" y="5410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0" name="Hexagon 209"/>
              <p:cNvSpPr>
                <a:spLocks noChangeArrowheads="1"/>
              </p:cNvSpPr>
              <p:nvPr/>
            </p:nvSpPr>
            <p:spPr bwMode="auto">
              <a:xfrm>
                <a:off x="3581400" y="4876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grpSp>
      <p:sp>
        <p:nvSpPr>
          <p:cNvPr id="280" name="TextBox 279"/>
          <p:cNvSpPr txBox="1"/>
          <p:nvPr/>
        </p:nvSpPr>
        <p:spPr>
          <a:xfrm>
            <a:off x="1600200" y="1799036"/>
            <a:ext cx="1600200" cy="1938992"/>
          </a:xfrm>
          <a:prstGeom prst="rect">
            <a:avLst/>
          </a:prstGeom>
          <a:solidFill>
            <a:schemeClr val="bg1">
              <a:lumMod val="65000"/>
              <a:alpha val="80000"/>
            </a:schemeClr>
          </a:solidFill>
          <a:ln w="12700">
            <a:solidFill>
              <a:schemeClr val="bg2">
                <a:lumMod val="25000"/>
              </a:schemeClr>
            </a:solidFill>
          </a:ln>
        </p:spPr>
        <p:txBody>
          <a:bodyPr>
            <a:spAutoFit/>
          </a:bodyPr>
          <a:lstStyle/>
          <a:p>
            <a:pPr>
              <a:defRPr/>
            </a:pPr>
            <a:r>
              <a:rPr lang="en-US" dirty="0">
                <a:latin typeface="Garamond" pitchFamily="18" charset="0"/>
                <a:cs typeface="Arial"/>
              </a:rPr>
              <a:t>Within the bubble, compare </a:t>
            </a:r>
            <a:r>
              <a:rPr lang="en-US" dirty="0">
                <a:solidFill>
                  <a:schemeClr val="accent2">
                    <a:lumMod val="75000"/>
                  </a:schemeClr>
                </a:solidFill>
                <a:latin typeface="Garamond" pitchFamily="18" charset="0"/>
                <a:cs typeface="Arial"/>
              </a:rPr>
              <a:t>treatment </a:t>
            </a:r>
            <a:r>
              <a:rPr lang="en-US" dirty="0">
                <a:latin typeface="Garamond" pitchFamily="18" charset="0"/>
                <a:cs typeface="Arial"/>
              </a:rPr>
              <a:t>to </a:t>
            </a:r>
            <a:r>
              <a:rPr lang="en-US" dirty="0">
                <a:solidFill>
                  <a:srgbClr val="0070C0"/>
                </a:solidFill>
                <a:latin typeface="Garamond" pitchFamily="18" charset="0"/>
                <a:cs typeface="Arial"/>
              </a:rPr>
              <a:t>control</a:t>
            </a:r>
          </a:p>
        </p:txBody>
      </p:sp>
      <p:sp>
        <p:nvSpPr>
          <p:cNvPr id="281" name="Rectangle 280"/>
          <p:cNvSpPr/>
          <p:nvPr/>
        </p:nvSpPr>
        <p:spPr>
          <a:xfrm>
            <a:off x="3829050" y="1485900"/>
            <a:ext cx="1885950" cy="4514850"/>
          </a:xfrm>
          <a:prstGeom prst="rect">
            <a:avLst/>
          </a:prstGeom>
          <a:noFill/>
          <a:ln w="5080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146" name="TextBox 145"/>
          <p:cNvSpPr txBox="1"/>
          <p:nvPr/>
        </p:nvSpPr>
        <p:spPr>
          <a:xfrm>
            <a:off x="5829300" y="3905250"/>
            <a:ext cx="2000250" cy="830997"/>
          </a:xfrm>
          <a:prstGeom prst="rect">
            <a:avLst/>
          </a:prstGeom>
          <a:solidFill>
            <a:schemeClr val="bg1">
              <a:lumMod val="65000"/>
              <a:alpha val="80000"/>
            </a:schemeClr>
          </a:solidFill>
          <a:ln>
            <a:solidFill>
              <a:schemeClr val="bg2">
                <a:lumMod val="25000"/>
              </a:schemeClr>
            </a:solidFill>
          </a:ln>
        </p:spPr>
        <p:txBody>
          <a:bodyPr>
            <a:spAutoFit/>
          </a:bodyPr>
          <a:lstStyle/>
          <a:p>
            <a:pPr>
              <a:defRPr/>
            </a:pPr>
            <a:r>
              <a:rPr lang="en-US" dirty="0">
                <a:solidFill>
                  <a:schemeClr val="accent2">
                    <a:lumMod val="75000"/>
                  </a:schemeClr>
                </a:solidFill>
                <a:latin typeface="Garamond" pitchFamily="18" charset="0"/>
                <a:cs typeface="Arial"/>
              </a:rPr>
              <a:t>Participants</a:t>
            </a:r>
          </a:p>
          <a:p>
            <a:pPr>
              <a:defRPr/>
            </a:pPr>
            <a:r>
              <a:rPr lang="en-US" dirty="0">
                <a:solidFill>
                  <a:schemeClr val="accent2">
                    <a:lumMod val="75000"/>
                  </a:schemeClr>
                </a:solidFill>
                <a:latin typeface="Garamond" pitchFamily="18" charset="0"/>
                <a:cs typeface="Arial"/>
              </a:rPr>
              <a:t>(eligible)</a:t>
            </a:r>
          </a:p>
        </p:txBody>
      </p:sp>
      <p:sp>
        <p:nvSpPr>
          <p:cNvPr id="147" name="TextBox 146"/>
          <p:cNvSpPr txBox="1"/>
          <p:nvPr/>
        </p:nvSpPr>
        <p:spPr>
          <a:xfrm>
            <a:off x="1143000" y="3886200"/>
            <a:ext cx="2686050" cy="830997"/>
          </a:xfrm>
          <a:prstGeom prst="rect">
            <a:avLst/>
          </a:prstGeom>
          <a:solidFill>
            <a:schemeClr val="bg1">
              <a:lumMod val="65000"/>
              <a:alpha val="80000"/>
            </a:schemeClr>
          </a:solidFill>
          <a:ln w="12700">
            <a:solidFill>
              <a:schemeClr val="bg2">
                <a:lumMod val="25000"/>
              </a:schemeClr>
            </a:solidFill>
          </a:ln>
        </p:spPr>
        <p:txBody>
          <a:bodyPr>
            <a:spAutoFit/>
          </a:bodyPr>
          <a:lstStyle/>
          <a:p>
            <a:pPr>
              <a:defRPr/>
            </a:pPr>
            <a:r>
              <a:rPr lang="en-US" dirty="0">
                <a:solidFill>
                  <a:srgbClr val="0070C0"/>
                </a:solidFill>
                <a:latin typeface="Garamond" pitchFamily="18" charset="0"/>
                <a:cs typeface="Arial"/>
              </a:rPr>
              <a:t>Non-participants</a:t>
            </a:r>
          </a:p>
          <a:p>
            <a:pPr>
              <a:defRPr/>
            </a:pPr>
            <a:r>
              <a:rPr lang="en-US" dirty="0">
                <a:solidFill>
                  <a:srgbClr val="0070C0"/>
                </a:solidFill>
                <a:latin typeface="Garamond" pitchFamily="18" charset="0"/>
                <a:cs typeface="Arial"/>
              </a:rPr>
              <a:t>(not eligible)</a:t>
            </a:r>
          </a:p>
        </p:txBody>
      </p:sp>
      <p:sp>
        <p:nvSpPr>
          <p:cNvPr id="148" name="TextBox 147"/>
          <p:cNvSpPr txBox="1"/>
          <p:nvPr/>
        </p:nvSpPr>
        <p:spPr>
          <a:xfrm>
            <a:off x="3829050" y="1504950"/>
            <a:ext cx="1600200" cy="461665"/>
          </a:xfrm>
          <a:prstGeom prst="rect">
            <a:avLst/>
          </a:prstGeom>
          <a:solidFill>
            <a:schemeClr val="bg2">
              <a:lumMod val="90000"/>
              <a:alpha val="80000"/>
            </a:schemeClr>
          </a:solidFill>
          <a:ln>
            <a:solidFill>
              <a:schemeClr val="bg2">
                <a:lumMod val="25000"/>
              </a:schemeClr>
            </a:solidFill>
          </a:ln>
        </p:spPr>
        <p:txBody>
          <a:bodyPr>
            <a:spAutoFit/>
          </a:bodyPr>
          <a:lstStyle/>
          <a:p>
            <a:pPr>
              <a:defRPr/>
            </a:pPr>
            <a:r>
              <a:rPr lang="en-US" dirty="0">
                <a:solidFill>
                  <a:srgbClr val="FF0000"/>
                </a:solidFill>
                <a:latin typeface="Arial"/>
                <a:cs typeface="Arial"/>
              </a:rPr>
              <a:t>Treatment</a:t>
            </a:r>
            <a:endParaRPr lang="en-US" dirty="0">
              <a:solidFill>
                <a:srgbClr val="3366FF"/>
              </a:solidFill>
              <a:latin typeface="Arial"/>
              <a:cs typeface="Arial"/>
            </a:endParaRPr>
          </a:p>
        </p:txBody>
      </p:sp>
      <p:sp>
        <p:nvSpPr>
          <p:cNvPr id="149" name="TextBox 148"/>
          <p:cNvSpPr txBox="1"/>
          <p:nvPr/>
        </p:nvSpPr>
        <p:spPr>
          <a:xfrm>
            <a:off x="4457700" y="5562600"/>
            <a:ext cx="1257300" cy="461665"/>
          </a:xfrm>
          <a:prstGeom prst="rect">
            <a:avLst/>
          </a:prstGeom>
          <a:solidFill>
            <a:schemeClr val="bg2">
              <a:lumMod val="90000"/>
              <a:alpha val="80000"/>
            </a:schemeClr>
          </a:solidFill>
          <a:ln>
            <a:solidFill>
              <a:schemeClr val="bg2">
                <a:lumMod val="25000"/>
              </a:schemeClr>
            </a:solidFill>
          </a:ln>
        </p:spPr>
        <p:txBody>
          <a:bodyPr>
            <a:spAutoFit/>
          </a:bodyPr>
          <a:lstStyle/>
          <a:p>
            <a:pPr>
              <a:defRPr/>
            </a:pPr>
            <a:r>
              <a:rPr lang="en-US" dirty="0">
                <a:solidFill>
                  <a:srgbClr val="3366FF"/>
                </a:solidFill>
                <a:latin typeface="Arial"/>
                <a:cs typeface="Arial"/>
              </a:rPr>
              <a:t>Control</a:t>
            </a:r>
          </a:p>
        </p:txBody>
      </p:sp>
      <p:sp>
        <p:nvSpPr>
          <p:cNvPr id="2" name="Slide Number Placeholder 1"/>
          <p:cNvSpPr>
            <a:spLocks noGrp="1"/>
          </p:cNvSpPr>
          <p:nvPr>
            <p:ph type="sldNum" sz="quarter" idx="12"/>
          </p:nvPr>
        </p:nvSpPr>
        <p:spPr/>
        <p:txBody>
          <a:bodyPr/>
          <a:lstStyle/>
          <a:p>
            <a:pPr>
              <a:defRPr/>
            </a:pPr>
            <a:fld id="{32CC7B69-DA2F-4008-B208-EC7DD2AB1B75}" type="slidenum">
              <a:rPr lang="en-US" altLang="en-US" smtClean="0"/>
              <a:pPr>
                <a:defRPr/>
              </a:pPr>
              <a:t>45</a:t>
            </a:fld>
            <a:endParaRPr lang="en-US" altLang="en-US"/>
          </a:p>
        </p:txBody>
      </p:sp>
    </p:spTree>
    <p:custDataLst>
      <p:tags r:id="rId1"/>
    </p:custDataLst>
    <p:extLst>
      <p:ext uri="{BB962C8B-B14F-4D97-AF65-F5344CB8AC3E}">
        <p14:creationId xmlns:p14="http://schemas.microsoft.com/office/powerpoint/2010/main" val="1119364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fade">
                                      <p:cBhvr>
                                        <p:cTn id="7" dur="500"/>
                                        <p:tgtEl>
                                          <p:spTgt spid="1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5"/>
                                        </p:tgtEl>
                                        <p:attrNameLst>
                                          <p:attrName>style.visibility</p:attrName>
                                        </p:attrNameLst>
                                      </p:cBhvr>
                                      <p:to>
                                        <p:strVal val="visible"/>
                                      </p:to>
                                    </p:set>
                                    <p:animEffect transition="in" filter="fade">
                                      <p:cBhvr>
                                        <p:cTn id="12" dur="500"/>
                                        <p:tgtEl>
                                          <p:spTgt spid="27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6"/>
                                        </p:tgtEl>
                                        <p:attrNameLst>
                                          <p:attrName>style.visibility</p:attrName>
                                        </p:attrNameLst>
                                      </p:cBhvr>
                                      <p:to>
                                        <p:strVal val="visible"/>
                                      </p:to>
                                    </p:set>
                                    <p:animEffect transition="in" filter="fade">
                                      <p:cBhvr>
                                        <p:cTn id="17" dur="500"/>
                                        <p:tgtEl>
                                          <p:spTgt spid="14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4"/>
                                        </p:tgtEl>
                                        <p:attrNameLst>
                                          <p:attrName>style.visibility</p:attrName>
                                        </p:attrNameLst>
                                      </p:cBhvr>
                                      <p:to>
                                        <p:strVal val="visible"/>
                                      </p:to>
                                    </p:set>
                                    <p:animEffect transition="in" filter="fade">
                                      <p:cBhvr>
                                        <p:cTn id="22" dur="500"/>
                                        <p:tgtEl>
                                          <p:spTgt spid="27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7"/>
                                        </p:tgtEl>
                                        <p:attrNameLst>
                                          <p:attrName>style.visibility</p:attrName>
                                        </p:attrNameLst>
                                      </p:cBhvr>
                                      <p:to>
                                        <p:strVal val="visible"/>
                                      </p:to>
                                    </p:set>
                                    <p:animEffect transition="in" filter="fade">
                                      <p:cBhvr>
                                        <p:cTn id="27" dur="500"/>
                                        <p:tgtEl>
                                          <p:spTgt spid="14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81"/>
                                        </p:tgtEl>
                                        <p:attrNameLst>
                                          <p:attrName>style.visibility</p:attrName>
                                        </p:attrNameLst>
                                      </p:cBhvr>
                                      <p:to>
                                        <p:strVal val="visible"/>
                                      </p:to>
                                    </p:set>
                                    <p:animEffect transition="in" filter="fade">
                                      <p:cBhvr>
                                        <p:cTn id="32" dur="500"/>
                                        <p:tgtEl>
                                          <p:spTgt spid="28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7"/>
                                        </p:tgtEl>
                                        <p:attrNameLst>
                                          <p:attrName>style.visibility</p:attrName>
                                        </p:attrNameLst>
                                      </p:cBhvr>
                                      <p:to>
                                        <p:strVal val="visible"/>
                                      </p:to>
                                    </p:set>
                                    <p:animEffect transition="in" filter="fade">
                                      <p:cBhvr>
                                        <p:cTn id="37" dur="500"/>
                                        <p:tgtEl>
                                          <p:spTgt spid="18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7"/>
                                        </p:tgtEl>
                                        <p:attrNameLst>
                                          <p:attrName>style.visibility</p:attrName>
                                        </p:attrNameLst>
                                      </p:cBhvr>
                                      <p:to>
                                        <p:strVal val="visible"/>
                                      </p:to>
                                    </p:set>
                                    <p:animEffect transition="in" filter="fade">
                                      <p:cBhvr>
                                        <p:cTn id="42" dur="500"/>
                                        <p:tgtEl>
                                          <p:spTgt spid="27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78"/>
                                        </p:tgtEl>
                                        <p:attrNameLst>
                                          <p:attrName>style.visibility</p:attrName>
                                        </p:attrNameLst>
                                      </p:cBhvr>
                                      <p:to>
                                        <p:strVal val="visible"/>
                                      </p:to>
                                    </p:set>
                                    <p:animEffect transition="in" filter="fade">
                                      <p:cBhvr>
                                        <p:cTn id="47" dur="500"/>
                                        <p:tgtEl>
                                          <p:spTgt spid="27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79"/>
                                        </p:tgtEl>
                                        <p:attrNameLst>
                                          <p:attrName>style.visibility</p:attrName>
                                        </p:attrNameLst>
                                      </p:cBhvr>
                                      <p:to>
                                        <p:strVal val="visible"/>
                                      </p:to>
                                    </p:set>
                                    <p:animEffect transition="in" filter="fade">
                                      <p:cBhvr>
                                        <p:cTn id="52" dur="500"/>
                                        <p:tgtEl>
                                          <p:spTgt spid="27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grpId="1" nodeType="clickEffect">
                                  <p:stCondLst>
                                    <p:cond delay="0"/>
                                  </p:stCondLst>
                                  <p:childTnLst>
                                    <p:animEffect transition="out" filter="fade">
                                      <p:cBhvr>
                                        <p:cTn id="56" dur="500"/>
                                        <p:tgtEl>
                                          <p:spTgt spid="147"/>
                                        </p:tgtEl>
                                      </p:cBhvr>
                                    </p:animEffect>
                                    <p:set>
                                      <p:cBhvr>
                                        <p:cTn id="57" dur="1" fill="hold">
                                          <p:stCondLst>
                                            <p:cond delay="499"/>
                                          </p:stCondLst>
                                        </p:cTn>
                                        <p:tgtEl>
                                          <p:spTgt spid="147"/>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146"/>
                                        </p:tgtEl>
                                      </p:cBhvr>
                                    </p:animEffect>
                                    <p:set>
                                      <p:cBhvr>
                                        <p:cTn id="62" dur="1" fill="hold">
                                          <p:stCondLst>
                                            <p:cond delay="499"/>
                                          </p:stCondLst>
                                        </p:cTn>
                                        <p:tgtEl>
                                          <p:spTgt spid="146"/>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80"/>
                                        </p:tgtEl>
                                        <p:attrNameLst>
                                          <p:attrName>style.visibility</p:attrName>
                                        </p:attrNameLst>
                                      </p:cBhvr>
                                      <p:to>
                                        <p:strVal val="visible"/>
                                      </p:to>
                                    </p:set>
                                    <p:animEffect transition="in" filter="fade">
                                      <p:cBhvr>
                                        <p:cTn id="67" dur="500"/>
                                        <p:tgtEl>
                                          <p:spTgt spid="280"/>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48"/>
                                        </p:tgtEl>
                                        <p:attrNameLst>
                                          <p:attrName>style.visibility</p:attrName>
                                        </p:attrNameLst>
                                      </p:cBhvr>
                                      <p:to>
                                        <p:strVal val="visible"/>
                                      </p:to>
                                    </p:set>
                                    <p:animEffect transition="in" filter="fade">
                                      <p:cBhvr>
                                        <p:cTn id="72" dur="500"/>
                                        <p:tgtEl>
                                          <p:spTgt spid="148"/>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49"/>
                                        </p:tgtEl>
                                        <p:attrNameLst>
                                          <p:attrName>style.visibility</p:attrName>
                                        </p:attrNameLst>
                                      </p:cBhvr>
                                      <p:to>
                                        <p:strVal val="visible"/>
                                      </p:to>
                                    </p:set>
                                    <p:animEffect transition="in" filter="fade">
                                      <p:cBhvr>
                                        <p:cTn id="77"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 grpId="0" animBg="1"/>
      <p:bldP spid="279" grpId="0" animBg="1"/>
      <p:bldP spid="187" grpId="0" animBg="1"/>
      <p:bldP spid="280" grpId="0" animBg="1"/>
      <p:bldP spid="281" grpId="0" animBg="1"/>
      <p:bldP spid="146" grpId="0" animBg="1"/>
      <p:bldP spid="146" grpId="1" animBg="1"/>
      <p:bldP spid="147" grpId="0" animBg="1"/>
      <p:bldP spid="147" grpId="1" animBg="1"/>
      <p:bldP spid="148" grpId="0" animBg="1"/>
      <p:bldP spid="14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rtlCol="0">
            <a:normAutofit/>
          </a:bodyPr>
          <a:lstStyle/>
          <a:p>
            <a:pPr>
              <a:defRPr/>
            </a:pPr>
            <a:r>
              <a:rPr lang="en-US" dirty="0"/>
              <a:t>Randomized Phase-In</a:t>
            </a:r>
          </a:p>
        </p:txBody>
      </p:sp>
      <p:sp>
        <p:nvSpPr>
          <p:cNvPr id="952323" name="Rectangle 3"/>
          <p:cNvSpPr>
            <a:spLocks noGrp="1" noChangeArrowheads="1"/>
          </p:cNvSpPr>
          <p:nvPr>
            <p:ph idx="1"/>
          </p:nvPr>
        </p:nvSpPr>
        <p:spPr>
          <a:xfrm>
            <a:off x="685800" y="1408922"/>
            <a:ext cx="7772400" cy="3962400"/>
          </a:xfrm>
        </p:spPr>
        <p:txBody>
          <a:bodyPr/>
          <a:lstStyle/>
          <a:p>
            <a:pPr eaLnBrk="1" hangingPunct="1"/>
            <a:r>
              <a:rPr lang="en-US" dirty="0"/>
              <a:t>Everyone gets program eventually</a:t>
            </a:r>
          </a:p>
          <a:p>
            <a:pPr lvl="1" eaLnBrk="1" hangingPunct="1"/>
            <a:r>
              <a:rPr lang="en-US" dirty="0"/>
              <a:t>What determines which schools, branches, etc. will be covered in which year?</a:t>
            </a:r>
          </a:p>
          <a:p>
            <a:r>
              <a:rPr lang="en-US" dirty="0"/>
              <a:t>Advantages</a:t>
            </a:r>
          </a:p>
          <a:p>
            <a:pPr lvl="1"/>
            <a:r>
              <a:rPr lang="en-US" dirty="0"/>
              <a:t>Everyone gets something eventually</a:t>
            </a:r>
          </a:p>
          <a:p>
            <a:pPr lvl="1"/>
            <a:r>
              <a:rPr lang="en-US" dirty="0"/>
              <a:t>Provides incentives to maintain contact</a:t>
            </a:r>
          </a:p>
          <a:p>
            <a:r>
              <a:rPr lang="en-US" dirty="0"/>
              <a:t>Concerns</a:t>
            </a:r>
          </a:p>
          <a:p>
            <a:pPr lvl="1"/>
            <a:r>
              <a:rPr lang="en-US" dirty="0"/>
              <a:t>Can complicate estimating long-run effects</a:t>
            </a:r>
          </a:p>
          <a:p>
            <a:pPr lvl="1"/>
            <a:r>
              <a:rPr lang="en-US" dirty="0"/>
              <a:t>Care required with phase-in windows</a:t>
            </a:r>
          </a:p>
          <a:p>
            <a:pPr lvl="1"/>
            <a:r>
              <a:rPr lang="en-US" dirty="0"/>
              <a:t>Do expectations change actions today?</a:t>
            </a:r>
          </a:p>
          <a:p>
            <a:pPr eaLnBrk="1" hangingPunct="1"/>
            <a:endParaRPr lang="en-US" dirty="0"/>
          </a:p>
        </p:txBody>
      </p:sp>
    </p:spTree>
    <p:custDataLst>
      <p:tags r:id="rId1"/>
    </p:custDataLst>
    <p:extLst>
      <p:ext uri="{BB962C8B-B14F-4D97-AF65-F5344CB8AC3E}">
        <p14:creationId xmlns:p14="http://schemas.microsoft.com/office/powerpoint/2010/main" val="37162489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1" name="Picture 3"/>
          <p:cNvPicPr>
            <a:picLocks noChangeAspect="1"/>
          </p:cNvPicPr>
          <p:nvPr/>
        </p:nvPicPr>
        <p:blipFill>
          <a:blip r:embed="rId4"/>
          <a:srcRect/>
          <a:stretch>
            <a:fillRect/>
          </a:stretch>
        </p:blipFill>
        <p:spPr bwMode="auto">
          <a:xfrm>
            <a:off x="1144191" y="857250"/>
            <a:ext cx="6856809" cy="5143500"/>
          </a:xfrm>
          <a:prstGeom prst="rect">
            <a:avLst/>
          </a:prstGeom>
          <a:noFill/>
          <a:ln w="9525">
            <a:noFill/>
            <a:miter lim="800000"/>
            <a:headEnd/>
            <a:tailEnd/>
          </a:ln>
        </p:spPr>
      </p:pic>
      <p:grpSp>
        <p:nvGrpSpPr>
          <p:cNvPr id="2" name="Group 132"/>
          <p:cNvGrpSpPr>
            <a:grpSpLocks/>
          </p:cNvGrpSpPr>
          <p:nvPr/>
        </p:nvGrpSpPr>
        <p:grpSpPr bwMode="auto">
          <a:xfrm>
            <a:off x="3086101" y="1485900"/>
            <a:ext cx="4675585" cy="4400550"/>
            <a:chOff x="2590800" y="838200"/>
            <a:chExt cx="6234112" cy="5867400"/>
          </a:xfrm>
        </p:grpSpPr>
        <p:sp>
          <p:nvSpPr>
            <p:cNvPr id="82023" name="Hexagon 46"/>
            <p:cNvSpPr>
              <a:spLocks noChangeArrowheads="1"/>
            </p:cNvSpPr>
            <p:nvPr/>
          </p:nvSpPr>
          <p:spPr bwMode="auto">
            <a:xfrm>
              <a:off x="3595688" y="487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4" name="Hexagon 49"/>
            <p:cNvSpPr>
              <a:spLocks noChangeArrowheads="1"/>
            </p:cNvSpPr>
            <p:nvPr/>
          </p:nvSpPr>
          <p:spPr bwMode="auto">
            <a:xfrm>
              <a:off x="43434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5" name="Hexagon 50"/>
            <p:cNvSpPr>
              <a:spLocks noChangeArrowheads="1"/>
            </p:cNvSpPr>
            <p:nvPr/>
          </p:nvSpPr>
          <p:spPr bwMode="auto">
            <a:xfrm>
              <a:off x="3810000" y="533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6" name="Hexagon 73"/>
            <p:cNvSpPr>
              <a:spLocks noChangeArrowheads="1"/>
            </p:cNvSpPr>
            <p:nvPr/>
          </p:nvSpPr>
          <p:spPr bwMode="auto">
            <a:xfrm>
              <a:off x="57150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7" name="Hexagon 74"/>
            <p:cNvSpPr>
              <a:spLocks noChangeArrowheads="1"/>
            </p:cNvSpPr>
            <p:nvPr/>
          </p:nvSpPr>
          <p:spPr bwMode="auto">
            <a:xfrm>
              <a:off x="4800600"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8" name="Hexagon 82"/>
            <p:cNvSpPr>
              <a:spLocks noChangeArrowheads="1"/>
            </p:cNvSpPr>
            <p:nvPr/>
          </p:nvSpPr>
          <p:spPr bwMode="auto">
            <a:xfrm>
              <a:off x="52578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29" name="Hexagon 85"/>
            <p:cNvSpPr>
              <a:spLocks noChangeArrowheads="1"/>
            </p:cNvSpPr>
            <p:nvPr/>
          </p:nvSpPr>
          <p:spPr bwMode="auto">
            <a:xfrm>
              <a:off x="6034088"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0" name="Hexagon 86"/>
            <p:cNvSpPr>
              <a:spLocks noChangeArrowheads="1"/>
            </p:cNvSpPr>
            <p:nvPr/>
          </p:nvSpPr>
          <p:spPr bwMode="auto">
            <a:xfrm>
              <a:off x="65532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1" name="Hexagon 87"/>
            <p:cNvSpPr>
              <a:spLocks noChangeArrowheads="1"/>
            </p:cNvSpPr>
            <p:nvPr/>
          </p:nvSpPr>
          <p:spPr bwMode="auto">
            <a:xfrm>
              <a:off x="73914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2" name="Hexagon 88"/>
            <p:cNvSpPr>
              <a:spLocks noChangeArrowheads="1"/>
            </p:cNvSpPr>
            <p:nvPr/>
          </p:nvSpPr>
          <p:spPr bwMode="auto">
            <a:xfrm>
              <a:off x="4191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3" name="Hexagon 89"/>
            <p:cNvSpPr>
              <a:spLocks noChangeArrowheads="1"/>
            </p:cNvSpPr>
            <p:nvPr/>
          </p:nvSpPr>
          <p:spPr bwMode="auto">
            <a:xfrm>
              <a:off x="28194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4" name="Hexagon 90"/>
            <p:cNvSpPr>
              <a:spLocks noChangeArrowheads="1"/>
            </p:cNvSpPr>
            <p:nvPr/>
          </p:nvSpPr>
          <p:spPr bwMode="auto">
            <a:xfrm>
              <a:off x="26670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5" name="Hexagon 91"/>
            <p:cNvSpPr>
              <a:spLocks noChangeArrowheads="1"/>
            </p:cNvSpPr>
            <p:nvPr/>
          </p:nvSpPr>
          <p:spPr bwMode="auto">
            <a:xfrm>
              <a:off x="28956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6" name="Hexagon 92"/>
            <p:cNvSpPr>
              <a:spLocks noChangeArrowheads="1"/>
            </p:cNvSpPr>
            <p:nvPr/>
          </p:nvSpPr>
          <p:spPr bwMode="auto">
            <a:xfrm>
              <a:off x="30480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7" name="Hexagon 93"/>
            <p:cNvSpPr>
              <a:spLocks noChangeArrowheads="1"/>
            </p:cNvSpPr>
            <p:nvPr/>
          </p:nvSpPr>
          <p:spPr bwMode="auto">
            <a:xfrm>
              <a:off x="3048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8" name="Hexagon 94"/>
            <p:cNvSpPr>
              <a:spLocks noChangeArrowheads="1"/>
            </p:cNvSpPr>
            <p:nvPr/>
          </p:nvSpPr>
          <p:spPr bwMode="auto">
            <a:xfrm>
              <a:off x="6248400" y="2819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39" name="Hexagon 95"/>
            <p:cNvSpPr>
              <a:spLocks noChangeArrowheads="1"/>
            </p:cNvSpPr>
            <p:nvPr/>
          </p:nvSpPr>
          <p:spPr bwMode="auto">
            <a:xfrm>
              <a:off x="6110288" y="228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0" name="Hexagon 96"/>
            <p:cNvSpPr>
              <a:spLocks noChangeArrowheads="1"/>
            </p:cNvSpPr>
            <p:nvPr/>
          </p:nvSpPr>
          <p:spPr bwMode="auto">
            <a:xfrm>
              <a:off x="5410200" y="144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1" name="Hexagon 97"/>
            <p:cNvSpPr>
              <a:spLocks noChangeArrowheads="1"/>
            </p:cNvSpPr>
            <p:nvPr/>
          </p:nvSpPr>
          <p:spPr bwMode="auto">
            <a:xfrm>
              <a:off x="38100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2" name="Hexagon 98"/>
            <p:cNvSpPr>
              <a:spLocks noChangeArrowheads="1"/>
            </p:cNvSpPr>
            <p:nvPr/>
          </p:nvSpPr>
          <p:spPr bwMode="auto">
            <a:xfrm>
              <a:off x="38100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3" name="Hexagon 99"/>
            <p:cNvSpPr>
              <a:spLocks noChangeArrowheads="1"/>
            </p:cNvSpPr>
            <p:nvPr/>
          </p:nvSpPr>
          <p:spPr bwMode="auto">
            <a:xfrm>
              <a:off x="3657600" y="4038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4" name="Hexagon 100"/>
            <p:cNvSpPr>
              <a:spLocks noChangeArrowheads="1"/>
            </p:cNvSpPr>
            <p:nvPr/>
          </p:nvSpPr>
          <p:spPr bwMode="auto">
            <a:xfrm>
              <a:off x="4572000" y="3429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5" name="Hexagon 101"/>
            <p:cNvSpPr>
              <a:spLocks noChangeArrowheads="1"/>
            </p:cNvSpPr>
            <p:nvPr/>
          </p:nvSpPr>
          <p:spPr bwMode="auto">
            <a:xfrm>
              <a:off x="4572000" y="2133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6" name="Hexagon 102"/>
            <p:cNvSpPr>
              <a:spLocks noChangeArrowheads="1"/>
            </p:cNvSpPr>
            <p:nvPr/>
          </p:nvSpPr>
          <p:spPr bwMode="auto">
            <a:xfrm>
              <a:off x="50292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7" name="Hexagon 106"/>
            <p:cNvSpPr>
              <a:spLocks noChangeArrowheads="1"/>
            </p:cNvSpPr>
            <p:nvPr/>
          </p:nvSpPr>
          <p:spPr bwMode="auto">
            <a:xfrm>
              <a:off x="83820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8" name="Hexagon 107"/>
            <p:cNvSpPr>
              <a:spLocks noChangeArrowheads="1"/>
            </p:cNvSpPr>
            <p:nvPr/>
          </p:nvSpPr>
          <p:spPr bwMode="auto">
            <a:xfrm>
              <a:off x="2590800" y="510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49" name="Hexagon 108"/>
            <p:cNvSpPr>
              <a:spLocks noChangeArrowheads="1"/>
            </p:cNvSpPr>
            <p:nvPr/>
          </p:nvSpPr>
          <p:spPr bwMode="auto">
            <a:xfrm>
              <a:off x="44958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0" name="Hexagon 109"/>
            <p:cNvSpPr>
              <a:spLocks noChangeArrowheads="1"/>
            </p:cNvSpPr>
            <p:nvPr/>
          </p:nvSpPr>
          <p:spPr bwMode="auto">
            <a:xfrm>
              <a:off x="3124200" y="6324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1" name="Hexagon 110"/>
            <p:cNvSpPr>
              <a:spLocks noChangeArrowheads="1"/>
            </p:cNvSpPr>
            <p:nvPr/>
          </p:nvSpPr>
          <p:spPr bwMode="auto">
            <a:xfrm>
              <a:off x="6858000" y="1981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2" name="Hexagon 111"/>
            <p:cNvSpPr>
              <a:spLocks noChangeArrowheads="1"/>
            </p:cNvSpPr>
            <p:nvPr/>
          </p:nvSpPr>
          <p:spPr bwMode="auto">
            <a:xfrm>
              <a:off x="82296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3" name="Hexagon 112"/>
            <p:cNvSpPr>
              <a:spLocks noChangeArrowheads="1"/>
            </p:cNvSpPr>
            <p:nvPr/>
          </p:nvSpPr>
          <p:spPr bwMode="auto">
            <a:xfrm>
              <a:off x="8001000" y="6172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4" name="Hexagon 113"/>
            <p:cNvSpPr>
              <a:spLocks noChangeArrowheads="1"/>
            </p:cNvSpPr>
            <p:nvPr/>
          </p:nvSpPr>
          <p:spPr bwMode="auto">
            <a:xfrm>
              <a:off x="73914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5" name="Hexagon 114"/>
            <p:cNvSpPr>
              <a:spLocks noChangeArrowheads="1"/>
            </p:cNvSpPr>
            <p:nvPr/>
          </p:nvSpPr>
          <p:spPr bwMode="auto">
            <a:xfrm>
              <a:off x="4419600" y="5410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6" name="Hexagon 115"/>
            <p:cNvSpPr>
              <a:spLocks noChangeArrowheads="1"/>
            </p:cNvSpPr>
            <p:nvPr/>
          </p:nvSpPr>
          <p:spPr bwMode="auto">
            <a:xfrm>
              <a:off x="6858000" y="5562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7" name="Hexagon 116"/>
            <p:cNvSpPr>
              <a:spLocks noChangeArrowheads="1"/>
            </p:cNvSpPr>
            <p:nvPr/>
          </p:nvSpPr>
          <p:spPr bwMode="auto">
            <a:xfrm>
              <a:off x="5638800" y="3886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8" name="Hexagon 117"/>
            <p:cNvSpPr>
              <a:spLocks noChangeArrowheads="1"/>
            </p:cNvSpPr>
            <p:nvPr/>
          </p:nvSpPr>
          <p:spPr bwMode="auto">
            <a:xfrm>
              <a:off x="66294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59" name="Hexagon 118"/>
            <p:cNvSpPr>
              <a:spLocks noChangeArrowheads="1"/>
            </p:cNvSpPr>
            <p:nvPr/>
          </p:nvSpPr>
          <p:spPr bwMode="auto">
            <a:xfrm>
              <a:off x="8077200" y="1219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0" name="Hexagon 119"/>
            <p:cNvSpPr>
              <a:spLocks noChangeArrowheads="1"/>
            </p:cNvSpPr>
            <p:nvPr/>
          </p:nvSpPr>
          <p:spPr bwMode="auto">
            <a:xfrm>
              <a:off x="52578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1" name="Hexagon 120"/>
            <p:cNvSpPr>
              <a:spLocks noChangeArrowheads="1"/>
            </p:cNvSpPr>
            <p:nvPr/>
          </p:nvSpPr>
          <p:spPr bwMode="auto">
            <a:xfrm>
              <a:off x="6705600" y="106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2" name="Hexagon 121"/>
            <p:cNvSpPr>
              <a:spLocks noChangeArrowheads="1"/>
            </p:cNvSpPr>
            <p:nvPr/>
          </p:nvSpPr>
          <p:spPr bwMode="auto">
            <a:xfrm>
              <a:off x="5562600" y="838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3" name="Hexagon 123"/>
            <p:cNvSpPr>
              <a:spLocks noChangeArrowheads="1"/>
            </p:cNvSpPr>
            <p:nvPr/>
          </p:nvSpPr>
          <p:spPr bwMode="auto">
            <a:xfrm>
              <a:off x="4191000" y="609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4" name="Hexagon 125"/>
            <p:cNvSpPr>
              <a:spLocks noChangeArrowheads="1"/>
            </p:cNvSpPr>
            <p:nvPr/>
          </p:nvSpPr>
          <p:spPr bwMode="auto">
            <a:xfrm>
              <a:off x="4572000" y="152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5" name="Hexagon 126"/>
            <p:cNvSpPr>
              <a:spLocks noChangeArrowheads="1"/>
            </p:cNvSpPr>
            <p:nvPr/>
          </p:nvSpPr>
          <p:spPr bwMode="auto">
            <a:xfrm>
              <a:off x="7924800" y="2209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6" name="Hexagon 128"/>
            <p:cNvSpPr>
              <a:spLocks noChangeArrowheads="1"/>
            </p:cNvSpPr>
            <p:nvPr/>
          </p:nvSpPr>
          <p:spPr bwMode="auto">
            <a:xfrm>
              <a:off x="6172200" y="5638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7" name="Hexagon 129"/>
            <p:cNvSpPr>
              <a:spLocks noChangeArrowheads="1"/>
            </p:cNvSpPr>
            <p:nvPr/>
          </p:nvSpPr>
          <p:spPr bwMode="auto">
            <a:xfrm>
              <a:off x="75438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8" name="Hexagon 130"/>
            <p:cNvSpPr>
              <a:spLocks noChangeArrowheads="1"/>
            </p:cNvSpPr>
            <p:nvPr/>
          </p:nvSpPr>
          <p:spPr bwMode="auto">
            <a:xfrm>
              <a:off x="83058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2069" name="Hexagon 131"/>
            <p:cNvSpPr>
              <a:spLocks noChangeArrowheads="1"/>
            </p:cNvSpPr>
            <p:nvPr/>
          </p:nvSpPr>
          <p:spPr bwMode="auto">
            <a:xfrm>
              <a:off x="6553200" y="3505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grpSp>
      <p:sp>
        <p:nvSpPr>
          <p:cNvPr id="84" name="Title 2"/>
          <p:cNvSpPr txBox="1">
            <a:spLocks/>
          </p:cNvSpPr>
          <p:nvPr/>
        </p:nvSpPr>
        <p:spPr bwMode="auto">
          <a:xfrm>
            <a:off x="1143000" y="800100"/>
            <a:ext cx="6858000" cy="685800"/>
          </a:xfrm>
          <a:prstGeom prst="rect">
            <a:avLst/>
          </a:prstGeom>
          <a:solidFill>
            <a:schemeClr val="bg1">
              <a:alpha val="70000"/>
            </a:schemeClr>
          </a:solidFill>
          <a:ln w="9525">
            <a:noFill/>
            <a:miter lim="800000"/>
            <a:headEnd/>
            <a:tailEnd/>
          </a:ln>
        </p:spPr>
        <p:txBody>
          <a:bodyPr anchor="ctr"/>
          <a:lstStyle/>
          <a:p>
            <a:pPr>
              <a:defRPr/>
            </a:pPr>
            <a:r>
              <a:rPr lang="en-US" sz="3300" dirty="0">
                <a:latin typeface="Garamond" pitchFamily="18" charset="0"/>
              </a:rPr>
              <a:t>  Phase-in design</a:t>
            </a:r>
          </a:p>
        </p:txBody>
      </p:sp>
      <p:sp>
        <p:nvSpPr>
          <p:cNvPr id="225" name="TextBox 224"/>
          <p:cNvSpPr txBox="1"/>
          <p:nvPr/>
        </p:nvSpPr>
        <p:spPr>
          <a:xfrm>
            <a:off x="1314450" y="4914900"/>
            <a:ext cx="1714500" cy="969496"/>
          </a:xfrm>
          <a:prstGeom prst="rect">
            <a:avLst/>
          </a:prstGeom>
          <a:solidFill>
            <a:srgbClr val="E9E5C5">
              <a:alpha val="66000"/>
            </a:srgbClr>
          </a:solidFill>
          <a:ln>
            <a:solidFill>
              <a:schemeClr val="bg2">
                <a:lumMod val="25000"/>
              </a:schemeClr>
            </a:solidFill>
          </a:ln>
        </p:spPr>
        <p:txBody>
          <a:bodyPr>
            <a:spAutoFit/>
          </a:bodyPr>
          <a:lstStyle/>
          <a:p>
            <a:pPr>
              <a:defRPr/>
            </a:pPr>
            <a:r>
              <a:rPr lang="en-US" sz="2100" u="sng" dirty="0">
                <a:latin typeface="Garamond" pitchFamily="18" charset="0"/>
                <a:cs typeface="Arial"/>
              </a:rPr>
              <a:t>Round 3</a:t>
            </a:r>
          </a:p>
          <a:p>
            <a:pPr>
              <a:defRPr/>
            </a:pPr>
            <a:r>
              <a:rPr lang="en-US" sz="1800" dirty="0">
                <a:solidFill>
                  <a:srgbClr val="FF0000"/>
                </a:solidFill>
                <a:latin typeface="Garamond" pitchFamily="18" charset="0"/>
                <a:cs typeface="Arial"/>
              </a:rPr>
              <a:t>Treatment</a:t>
            </a:r>
            <a:r>
              <a:rPr lang="en-US" sz="1800" dirty="0">
                <a:latin typeface="Garamond" pitchFamily="18" charset="0"/>
                <a:cs typeface="Arial"/>
              </a:rPr>
              <a:t>: 3/3</a:t>
            </a:r>
          </a:p>
          <a:p>
            <a:pPr>
              <a:defRPr/>
            </a:pPr>
            <a:r>
              <a:rPr lang="en-US" sz="1800" dirty="0">
                <a:solidFill>
                  <a:srgbClr val="3366FF"/>
                </a:solidFill>
                <a:latin typeface="Garamond" pitchFamily="18" charset="0"/>
                <a:cs typeface="Arial"/>
              </a:rPr>
              <a:t>Control</a:t>
            </a:r>
            <a:r>
              <a:rPr lang="en-US" sz="1800" dirty="0">
                <a:solidFill>
                  <a:srgbClr val="000000"/>
                </a:solidFill>
                <a:latin typeface="Garamond" pitchFamily="18" charset="0"/>
                <a:cs typeface="Arial"/>
              </a:rPr>
              <a:t>:</a:t>
            </a:r>
            <a:r>
              <a:rPr lang="en-US" sz="1800" dirty="0">
                <a:solidFill>
                  <a:srgbClr val="3366FF"/>
                </a:solidFill>
                <a:latin typeface="Garamond" pitchFamily="18" charset="0"/>
                <a:cs typeface="Arial"/>
              </a:rPr>
              <a:t> </a:t>
            </a:r>
            <a:r>
              <a:rPr lang="en-US" sz="1800" dirty="0">
                <a:latin typeface="Garamond" pitchFamily="18" charset="0"/>
                <a:cs typeface="Arial"/>
              </a:rPr>
              <a:t>0</a:t>
            </a:r>
            <a:endParaRPr lang="en-US" sz="1800" dirty="0">
              <a:solidFill>
                <a:srgbClr val="3366FF"/>
              </a:solidFill>
              <a:latin typeface="Garamond" pitchFamily="18" charset="0"/>
              <a:cs typeface="Arial"/>
            </a:endParaRPr>
          </a:p>
        </p:txBody>
      </p:sp>
      <p:grpSp>
        <p:nvGrpSpPr>
          <p:cNvPr id="247" name="Group 246"/>
          <p:cNvGrpSpPr>
            <a:grpSpLocks/>
          </p:cNvGrpSpPr>
          <p:nvPr/>
        </p:nvGrpSpPr>
        <p:grpSpPr bwMode="auto">
          <a:xfrm>
            <a:off x="3086101" y="1485900"/>
            <a:ext cx="4617244" cy="4400550"/>
            <a:chOff x="2590800" y="838200"/>
            <a:chExt cx="6156325" cy="5867400"/>
          </a:xfrm>
        </p:grpSpPr>
        <p:grpSp>
          <p:nvGrpSpPr>
            <p:cNvPr id="81985" name="Group 227"/>
            <p:cNvGrpSpPr>
              <a:grpSpLocks/>
            </p:cNvGrpSpPr>
            <p:nvPr/>
          </p:nvGrpSpPr>
          <p:grpSpPr bwMode="auto">
            <a:xfrm>
              <a:off x="2590800" y="838200"/>
              <a:ext cx="6156325" cy="5638800"/>
              <a:chOff x="2590800" y="838200"/>
              <a:chExt cx="6156325" cy="5638800"/>
            </a:xfrm>
          </p:grpSpPr>
          <p:sp>
            <p:nvSpPr>
              <p:cNvPr id="212" name="Hexagon 211"/>
              <p:cNvSpPr>
                <a:spLocks noChangeArrowheads="1"/>
              </p:cNvSpPr>
              <p:nvPr/>
            </p:nvSpPr>
            <p:spPr bwMode="auto">
              <a:xfrm>
                <a:off x="3657600" y="40386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8" name="Hexagon 217"/>
              <p:cNvSpPr>
                <a:spLocks noChangeArrowheads="1"/>
              </p:cNvSpPr>
              <p:nvPr/>
            </p:nvSpPr>
            <p:spPr bwMode="auto">
              <a:xfrm>
                <a:off x="3581400" y="4876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nvGrpSpPr>
              <p:cNvPr id="81989" name="Group 226"/>
              <p:cNvGrpSpPr>
                <a:grpSpLocks/>
              </p:cNvGrpSpPr>
              <p:nvPr/>
            </p:nvGrpSpPr>
            <p:grpSpPr bwMode="auto">
              <a:xfrm>
                <a:off x="2590800" y="838200"/>
                <a:ext cx="6156325" cy="5638800"/>
                <a:chOff x="2590800" y="838200"/>
                <a:chExt cx="6156325" cy="5638800"/>
              </a:xfrm>
            </p:grpSpPr>
            <p:sp>
              <p:nvSpPr>
                <p:cNvPr id="219" name="Hexagon 218"/>
                <p:cNvSpPr>
                  <a:spLocks noChangeArrowheads="1"/>
                </p:cNvSpPr>
                <p:nvPr/>
              </p:nvSpPr>
              <p:spPr bwMode="auto">
                <a:xfrm>
                  <a:off x="2590800" y="5105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nvGrpSpPr>
                <p:cNvPr id="81991" name="Group 225"/>
                <p:cNvGrpSpPr>
                  <a:grpSpLocks/>
                </p:cNvGrpSpPr>
                <p:nvPr/>
              </p:nvGrpSpPr>
              <p:grpSpPr bwMode="auto">
                <a:xfrm>
                  <a:off x="2819400" y="838200"/>
                  <a:ext cx="5927725" cy="5638800"/>
                  <a:chOff x="2819400" y="838200"/>
                  <a:chExt cx="5927725" cy="5638800"/>
                </a:xfrm>
              </p:grpSpPr>
              <p:grpSp>
                <p:nvGrpSpPr>
                  <p:cNvPr id="81994" name="Group 208"/>
                  <p:cNvGrpSpPr>
                    <a:grpSpLocks/>
                  </p:cNvGrpSpPr>
                  <p:nvPr/>
                </p:nvGrpSpPr>
                <p:grpSpPr bwMode="auto">
                  <a:xfrm>
                    <a:off x="3810000" y="838200"/>
                    <a:ext cx="4937125" cy="5638800"/>
                    <a:chOff x="3810000" y="838200"/>
                    <a:chExt cx="4937125" cy="5638800"/>
                  </a:xfrm>
                </p:grpSpPr>
                <p:sp>
                  <p:nvSpPr>
                    <p:cNvPr id="149" name="Hexagon 148"/>
                    <p:cNvSpPr>
                      <a:spLocks noChangeArrowheads="1"/>
                    </p:cNvSpPr>
                    <p:nvPr/>
                  </p:nvSpPr>
                  <p:spPr bwMode="auto">
                    <a:xfrm>
                      <a:off x="8077200" y="1219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68" name="Hexagon 167"/>
                    <p:cNvSpPr>
                      <a:spLocks noChangeArrowheads="1"/>
                    </p:cNvSpPr>
                    <p:nvPr/>
                  </p:nvSpPr>
                  <p:spPr bwMode="auto">
                    <a:xfrm>
                      <a:off x="6629400" y="4267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69" name="Hexagon 168"/>
                    <p:cNvSpPr>
                      <a:spLocks noChangeArrowheads="1"/>
                    </p:cNvSpPr>
                    <p:nvPr/>
                  </p:nvSpPr>
                  <p:spPr bwMode="auto">
                    <a:xfrm>
                      <a:off x="7391400" y="4572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0" name="Hexagon 169"/>
                    <p:cNvSpPr>
                      <a:spLocks noChangeArrowheads="1"/>
                    </p:cNvSpPr>
                    <p:nvPr/>
                  </p:nvSpPr>
                  <p:spPr bwMode="auto">
                    <a:xfrm>
                      <a:off x="7391400" y="3581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1" name="Hexagon 170"/>
                    <p:cNvSpPr>
                      <a:spLocks noChangeArrowheads="1"/>
                    </p:cNvSpPr>
                    <p:nvPr/>
                  </p:nvSpPr>
                  <p:spPr bwMode="auto">
                    <a:xfrm>
                      <a:off x="6553200" y="3505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2" name="Hexagon 171"/>
                    <p:cNvSpPr>
                      <a:spLocks noChangeArrowheads="1"/>
                    </p:cNvSpPr>
                    <p:nvPr/>
                  </p:nvSpPr>
                  <p:spPr bwMode="auto">
                    <a:xfrm>
                      <a:off x="6248400" y="2819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3" name="Hexagon 172"/>
                    <p:cNvSpPr>
                      <a:spLocks noChangeArrowheads="1"/>
                    </p:cNvSpPr>
                    <p:nvPr/>
                  </p:nvSpPr>
                  <p:spPr bwMode="auto">
                    <a:xfrm>
                      <a:off x="6096000" y="2286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4" name="Hexagon 173"/>
                    <p:cNvSpPr>
                      <a:spLocks noChangeArrowheads="1"/>
                    </p:cNvSpPr>
                    <p:nvPr/>
                  </p:nvSpPr>
                  <p:spPr bwMode="auto">
                    <a:xfrm>
                      <a:off x="4191000" y="1295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5" name="Hexagon 174"/>
                    <p:cNvSpPr>
                      <a:spLocks noChangeArrowheads="1"/>
                    </p:cNvSpPr>
                    <p:nvPr/>
                  </p:nvSpPr>
                  <p:spPr bwMode="auto">
                    <a:xfrm>
                      <a:off x="4572000" y="1524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6" name="Hexagon 175"/>
                    <p:cNvSpPr>
                      <a:spLocks noChangeArrowheads="1"/>
                    </p:cNvSpPr>
                    <p:nvPr/>
                  </p:nvSpPr>
                  <p:spPr bwMode="auto">
                    <a:xfrm>
                      <a:off x="5410200" y="1447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7" name="Hexagon 176"/>
                    <p:cNvSpPr>
                      <a:spLocks noChangeArrowheads="1"/>
                    </p:cNvSpPr>
                    <p:nvPr/>
                  </p:nvSpPr>
                  <p:spPr bwMode="auto">
                    <a:xfrm>
                      <a:off x="6858000" y="1981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8" name="Hexagon 177"/>
                    <p:cNvSpPr>
                      <a:spLocks noChangeArrowheads="1"/>
                    </p:cNvSpPr>
                    <p:nvPr/>
                  </p:nvSpPr>
                  <p:spPr bwMode="auto">
                    <a:xfrm>
                      <a:off x="5562600" y="838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79" name="Hexagon 178"/>
                    <p:cNvSpPr>
                      <a:spLocks noChangeArrowheads="1"/>
                    </p:cNvSpPr>
                    <p:nvPr/>
                  </p:nvSpPr>
                  <p:spPr bwMode="auto">
                    <a:xfrm>
                      <a:off x="7543800" y="2590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0" name="Hexagon 179"/>
                    <p:cNvSpPr>
                      <a:spLocks noChangeArrowheads="1"/>
                    </p:cNvSpPr>
                    <p:nvPr/>
                  </p:nvSpPr>
                  <p:spPr bwMode="auto">
                    <a:xfrm>
                      <a:off x="7924800" y="2209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2" name="Hexagon 181"/>
                    <p:cNvSpPr>
                      <a:spLocks noChangeArrowheads="1"/>
                    </p:cNvSpPr>
                    <p:nvPr/>
                  </p:nvSpPr>
                  <p:spPr bwMode="auto">
                    <a:xfrm>
                      <a:off x="3810000" y="5334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3" name="Hexagon 182"/>
                    <p:cNvSpPr>
                      <a:spLocks noChangeArrowheads="1"/>
                    </p:cNvSpPr>
                    <p:nvPr/>
                  </p:nvSpPr>
                  <p:spPr bwMode="auto">
                    <a:xfrm>
                      <a:off x="4191000" y="6096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4" name="Hexagon 183"/>
                    <p:cNvSpPr>
                      <a:spLocks noChangeArrowheads="1"/>
                    </p:cNvSpPr>
                    <p:nvPr/>
                  </p:nvSpPr>
                  <p:spPr bwMode="auto">
                    <a:xfrm>
                      <a:off x="5715000" y="5715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5" name="Hexagon 184"/>
                    <p:cNvSpPr>
                      <a:spLocks noChangeArrowheads="1"/>
                    </p:cNvSpPr>
                    <p:nvPr/>
                  </p:nvSpPr>
                  <p:spPr bwMode="auto">
                    <a:xfrm>
                      <a:off x="6553200" y="5257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186" name="Hexagon 185"/>
                    <p:cNvSpPr>
                      <a:spLocks noChangeArrowheads="1"/>
                    </p:cNvSpPr>
                    <p:nvPr/>
                  </p:nvSpPr>
                  <p:spPr bwMode="auto">
                    <a:xfrm>
                      <a:off x="8305800" y="5715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00" name="Hexagon 199"/>
                    <p:cNvSpPr>
                      <a:spLocks noChangeArrowheads="1"/>
                    </p:cNvSpPr>
                    <p:nvPr/>
                  </p:nvSpPr>
                  <p:spPr bwMode="auto">
                    <a:xfrm>
                      <a:off x="6858000" y="55626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211" name="Hexagon 210"/>
                  <p:cNvSpPr>
                    <a:spLocks noChangeArrowheads="1"/>
                  </p:cNvSpPr>
                  <p:nvPr/>
                </p:nvSpPr>
                <p:spPr bwMode="auto">
                  <a:xfrm>
                    <a:off x="3810000" y="29718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3" name="Hexagon 212"/>
                  <p:cNvSpPr>
                    <a:spLocks noChangeArrowheads="1"/>
                  </p:cNvSpPr>
                  <p:nvPr/>
                </p:nvSpPr>
                <p:spPr bwMode="auto">
                  <a:xfrm>
                    <a:off x="4495800" y="2743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4" name="Hexagon 213"/>
                  <p:cNvSpPr>
                    <a:spLocks noChangeArrowheads="1"/>
                  </p:cNvSpPr>
                  <p:nvPr/>
                </p:nvSpPr>
                <p:spPr bwMode="auto">
                  <a:xfrm>
                    <a:off x="4800600" y="4191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5" name="Hexagon 214"/>
                  <p:cNvSpPr>
                    <a:spLocks noChangeArrowheads="1"/>
                  </p:cNvSpPr>
                  <p:nvPr/>
                </p:nvSpPr>
                <p:spPr bwMode="auto">
                  <a:xfrm>
                    <a:off x="4572000" y="3429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6" name="Hexagon 215"/>
                  <p:cNvSpPr>
                    <a:spLocks noChangeArrowheads="1"/>
                  </p:cNvSpPr>
                  <p:nvPr/>
                </p:nvSpPr>
                <p:spPr bwMode="auto">
                  <a:xfrm>
                    <a:off x="5638800" y="38862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17" name="Hexagon 216"/>
                  <p:cNvSpPr>
                    <a:spLocks noChangeArrowheads="1"/>
                  </p:cNvSpPr>
                  <p:nvPr/>
                </p:nvSpPr>
                <p:spPr bwMode="auto">
                  <a:xfrm>
                    <a:off x="6019800" y="4191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20" name="Hexagon 219"/>
                  <p:cNvSpPr>
                    <a:spLocks noChangeArrowheads="1"/>
                  </p:cNvSpPr>
                  <p:nvPr/>
                </p:nvSpPr>
                <p:spPr bwMode="auto">
                  <a:xfrm>
                    <a:off x="3048000" y="1295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21" name="Hexagon 220"/>
                  <p:cNvSpPr>
                    <a:spLocks noChangeArrowheads="1"/>
                  </p:cNvSpPr>
                  <p:nvPr/>
                </p:nvSpPr>
                <p:spPr bwMode="auto">
                  <a:xfrm>
                    <a:off x="2819400" y="1905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222" name="Hexagon 221"/>
                <p:cNvSpPr>
                  <a:spLocks noChangeArrowheads="1"/>
                </p:cNvSpPr>
                <p:nvPr/>
              </p:nvSpPr>
              <p:spPr bwMode="auto">
                <a:xfrm>
                  <a:off x="3810000" y="19050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23" name="Hexagon 222"/>
                <p:cNvSpPr>
                  <a:spLocks noChangeArrowheads="1"/>
                </p:cNvSpPr>
                <p:nvPr/>
              </p:nvSpPr>
              <p:spPr bwMode="auto">
                <a:xfrm>
                  <a:off x="2895600" y="35814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grpSp>
        <p:sp>
          <p:nvSpPr>
            <p:cNvPr id="246" name="Hexagon 245"/>
            <p:cNvSpPr>
              <a:spLocks noChangeArrowheads="1"/>
            </p:cNvSpPr>
            <p:nvPr/>
          </p:nvSpPr>
          <p:spPr bwMode="auto">
            <a:xfrm>
              <a:off x="3124200" y="6324600"/>
              <a:ext cx="441325" cy="381000"/>
            </a:xfrm>
            <a:prstGeom prst="hexagon">
              <a:avLst>
                <a:gd name="adj" fmla="val 2496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grpSp>
        <p:nvGrpSpPr>
          <p:cNvPr id="273" name="Group 272"/>
          <p:cNvGrpSpPr>
            <a:grpSpLocks/>
          </p:cNvGrpSpPr>
          <p:nvPr/>
        </p:nvGrpSpPr>
        <p:grpSpPr bwMode="auto">
          <a:xfrm>
            <a:off x="3143251" y="1657350"/>
            <a:ext cx="4618435" cy="4114800"/>
            <a:chOff x="2667000" y="1066800"/>
            <a:chExt cx="6157912" cy="5486400"/>
          </a:xfrm>
        </p:grpSpPr>
        <p:grpSp>
          <p:nvGrpSpPr>
            <p:cNvPr id="81970" name="Group 165"/>
            <p:cNvGrpSpPr>
              <a:grpSpLocks/>
            </p:cNvGrpSpPr>
            <p:nvPr/>
          </p:nvGrpSpPr>
          <p:grpSpPr bwMode="auto">
            <a:xfrm>
              <a:off x="2667000" y="1066800"/>
              <a:ext cx="6157912" cy="5486400"/>
              <a:chOff x="2667000" y="1066800"/>
              <a:chExt cx="6157912" cy="5486400"/>
            </a:xfrm>
          </p:grpSpPr>
          <p:sp>
            <p:nvSpPr>
              <p:cNvPr id="148" name="Hexagon 147"/>
              <p:cNvSpPr>
                <a:spLocks noChangeArrowheads="1"/>
              </p:cNvSpPr>
              <p:nvPr/>
            </p:nvSpPr>
            <p:spPr bwMode="auto">
              <a:xfrm>
                <a:off x="8000999" y="6172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1" name="Hexagon 150"/>
              <p:cNvSpPr>
                <a:spLocks noChangeArrowheads="1"/>
              </p:cNvSpPr>
              <p:nvPr/>
            </p:nvSpPr>
            <p:spPr bwMode="auto">
              <a:xfrm>
                <a:off x="2667000" y="4343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3" name="Hexagon 152"/>
              <p:cNvSpPr>
                <a:spLocks noChangeArrowheads="1"/>
              </p:cNvSpPr>
              <p:nvPr/>
            </p:nvSpPr>
            <p:spPr bwMode="auto">
              <a:xfrm>
                <a:off x="4419600" y="5410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4" name="Hexagon 153"/>
              <p:cNvSpPr>
                <a:spLocks noChangeArrowheads="1"/>
              </p:cNvSpPr>
              <p:nvPr/>
            </p:nvSpPr>
            <p:spPr bwMode="auto">
              <a:xfrm>
                <a:off x="6172199" y="5638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5" name="Hexagon 154"/>
              <p:cNvSpPr>
                <a:spLocks noChangeArrowheads="1"/>
              </p:cNvSpPr>
              <p:nvPr/>
            </p:nvSpPr>
            <p:spPr bwMode="auto">
              <a:xfrm>
                <a:off x="8229599" y="2590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6" name="Hexagon 155"/>
              <p:cNvSpPr>
                <a:spLocks noChangeArrowheads="1"/>
              </p:cNvSpPr>
              <p:nvPr/>
            </p:nvSpPr>
            <p:spPr bwMode="auto">
              <a:xfrm>
                <a:off x="4343400" y="4953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7" name="Hexagon 156"/>
              <p:cNvSpPr>
                <a:spLocks noChangeArrowheads="1"/>
              </p:cNvSpPr>
              <p:nvPr/>
            </p:nvSpPr>
            <p:spPr bwMode="auto">
              <a:xfrm>
                <a:off x="5029200" y="297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59" name="Hexagon 158"/>
              <p:cNvSpPr>
                <a:spLocks noChangeArrowheads="1"/>
              </p:cNvSpPr>
              <p:nvPr/>
            </p:nvSpPr>
            <p:spPr bwMode="auto">
              <a:xfrm>
                <a:off x="5257800" y="4953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60" name="Hexagon 159"/>
              <p:cNvSpPr>
                <a:spLocks noChangeArrowheads="1"/>
              </p:cNvSpPr>
              <p:nvPr/>
            </p:nvSpPr>
            <p:spPr bwMode="auto">
              <a:xfrm>
                <a:off x="6705599" y="1066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chemeClr val="bg1"/>
                    </a:solidFill>
                    <a:latin typeface="Arial"/>
                    <a:cs typeface="Arial"/>
                  </a:rPr>
                  <a:t>1</a:t>
                </a:r>
              </a:p>
            </p:txBody>
          </p:sp>
          <p:sp>
            <p:nvSpPr>
              <p:cNvPr id="161" name="Hexagon 160"/>
              <p:cNvSpPr>
                <a:spLocks noChangeArrowheads="1"/>
              </p:cNvSpPr>
              <p:nvPr/>
            </p:nvSpPr>
            <p:spPr bwMode="auto">
              <a:xfrm>
                <a:off x="5257800" y="4343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62" name="Hexagon 161"/>
              <p:cNvSpPr>
                <a:spLocks noChangeArrowheads="1"/>
              </p:cNvSpPr>
              <p:nvPr/>
            </p:nvSpPr>
            <p:spPr bwMode="auto">
              <a:xfrm>
                <a:off x="8381999" y="4572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63" name="Hexagon 162"/>
              <p:cNvSpPr>
                <a:spLocks noChangeArrowheads="1"/>
              </p:cNvSpPr>
              <p:nvPr/>
            </p:nvSpPr>
            <p:spPr bwMode="auto">
              <a:xfrm>
                <a:off x="3048000" y="2743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sp>
            <p:nvSpPr>
              <p:cNvPr id="165" name="Hexagon 164"/>
              <p:cNvSpPr>
                <a:spLocks noChangeArrowheads="1"/>
              </p:cNvSpPr>
              <p:nvPr/>
            </p:nvSpPr>
            <p:spPr bwMode="auto">
              <a:xfrm>
                <a:off x="4572000" y="213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grpSp>
        <p:sp>
          <p:nvSpPr>
            <p:cNvPr id="250" name="Hexagon 249"/>
            <p:cNvSpPr>
              <a:spLocks noChangeArrowheads="1"/>
            </p:cNvSpPr>
            <p:nvPr/>
          </p:nvSpPr>
          <p:spPr bwMode="auto">
            <a:xfrm>
              <a:off x="4191000" y="6096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1</a:t>
              </a:r>
            </a:p>
          </p:txBody>
        </p:sp>
      </p:grpSp>
      <p:grpSp>
        <p:nvGrpSpPr>
          <p:cNvPr id="271" name="Group 270"/>
          <p:cNvGrpSpPr>
            <a:grpSpLocks/>
          </p:cNvGrpSpPr>
          <p:nvPr/>
        </p:nvGrpSpPr>
        <p:grpSpPr bwMode="auto">
          <a:xfrm>
            <a:off x="3429001" y="1771650"/>
            <a:ext cx="4104085" cy="4114800"/>
            <a:chOff x="3048000" y="1219200"/>
            <a:chExt cx="5472112" cy="5486400"/>
          </a:xfrm>
        </p:grpSpPr>
        <p:grpSp>
          <p:nvGrpSpPr>
            <p:cNvPr id="81952" name="Group 244"/>
            <p:cNvGrpSpPr>
              <a:grpSpLocks/>
            </p:cNvGrpSpPr>
            <p:nvPr/>
          </p:nvGrpSpPr>
          <p:grpSpPr bwMode="auto">
            <a:xfrm>
              <a:off x="3048000" y="1295400"/>
              <a:ext cx="4938712" cy="5410200"/>
              <a:chOff x="3048000" y="1295400"/>
              <a:chExt cx="4938712" cy="5410200"/>
            </a:xfrm>
          </p:grpSpPr>
          <p:grpSp>
            <p:nvGrpSpPr>
              <p:cNvPr id="81954" name="Group 243"/>
              <p:cNvGrpSpPr>
                <a:grpSpLocks/>
              </p:cNvGrpSpPr>
              <p:nvPr/>
            </p:nvGrpSpPr>
            <p:grpSpPr bwMode="auto">
              <a:xfrm>
                <a:off x="3048000" y="1295400"/>
                <a:ext cx="4938712" cy="4648200"/>
                <a:chOff x="12420600" y="4648200"/>
                <a:chExt cx="4938712" cy="4648200"/>
              </a:xfrm>
            </p:grpSpPr>
            <p:sp>
              <p:nvSpPr>
                <p:cNvPr id="229" name="Hexagon 228"/>
                <p:cNvSpPr>
                  <a:spLocks noChangeArrowheads="1"/>
                </p:cNvSpPr>
                <p:nvPr/>
              </p:nvSpPr>
              <p:spPr bwMode="auto">
                <a:xfrm>
                  <a:off x="16001999" y="7620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0" name="Hexagon 229"/>
                <p:cNvSpPr>
                  <a:spLocks noChangeArrowheads="1"/>
                </p:cNvSpPr>
                <p:nvPr/>
              </p:nvSpPr>
              <p:spPr bwMode="auto">
                <a:xfrm>
                  <a:off x="13944600" y="678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1" name="Hexagon 230"/>
                <p:cNvSpPr>
                  <a:spLocks noChangeArrowheads="1"/>
                </p:cNvSpPr>
                <p:nvPr/>
              </p:nvSpPr>
              <p:spPr bwMode="auto">
                <a:xfrm>
                  <a:off x="13030200" y="7391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2" name="Hexagon 231"/>
                <p:cNvSpPr>
                  <a:spLocks noChangeArrowheads="1"/>
                </p:cNvSpPr>
                <p:nvPr/>
              </p:nvSpPr>
              <p:spPr bwMode="auto">
                <a:xfrm>
                  <a:off x="15392399" y="7543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3" name="Hexagon 232"/>
                <p:cNvSpPr>
                  <a:spLocks noChangeArrowheads="1"/>
                </p:cNvSpPr>
                <p:nvPr/>
              </p:nvSpPr>
              <p:spPr bwMode="auto">
                <a:xfrm>
                  <a:off x="13182600" y="6324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4" name="Hexagon 233"/>
                <p:cNvSpPr>
                  <a:spLocks noChangeArrowheads="1"/>
                </p:cNvSpPr>
                <p:nvPr/>
              </p:nvSpPr>
              <p:spPr bwMode="auto">
                <a:xfrm>
                  <a:off x="14782800" y="4800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5" name="Hexagon 234"/>
                <p:cNvSpPr>
                  <a:spLocks noChangeArrowheads="1"/>
                </p:cNvSpPr>
                <p:nvPr/>
              </p:nvSpPr>
              <p:spPr bwMode="auto">
                <a:xfrm>
                  <a:off x="16916399" y="594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6" name="Hexagon 235"/>
                <p:cNvSpPr>
                  <a:spLocks noChangeArrowheads="1"/>
                </p:cNvSpPr>
                <p:nvPr/>
              </p:nvSpPr>
              <p:spPr bwMode="auto">
                <a:xfrm>
                  <a:off x="15620999" y="6172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7" name="Hexagon 236"/>
                <p:cNvSpPr>
                  <a:spLocks noChangeArrowheads="1"/>
                </p:cNvSpPr>
                <p:nvPr/>
              </p:nvSpPr>
              <p:spPr bwMode="auto">
                <a:xfrm>
                  <a:off x="16230599" y="5334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8" name="Hexagon 237"/>
                <p:cNvSpPr>
                  <a:spLocks noChangeArrowheads="1"/>
                </p:cNvSpPr>
                <p:nvPr/>
              </p:nvSpPr>
              <p:spPr bwMode="auto">
                <a:xfrm>
                  <a:off x="16230599" y="891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39" name="Hexagon 238"/>
                <p:cNvSpPr>
                  <a:spLocks noChangeArrowheads="1"/>
                </p:cNvSpPr>
                <p:nvPr/>
              </p:nvSpPr>
              <p:spPr bwMode="auto">
                <a:xfrm>
                  <a:off x="12954000" y="8229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40" name="Hexagon 239"/>
                <p:cNvSpPr>
                  <a:spLocks noChangeArrowheads="1"/>
                </p:cNvSpPr>
                <p:nvPr/>
              </p:nvSpPr>
              <p:spPr bwMode="auto">
                <a:xfrm>
                  <a:off x="12420600" y="4648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41" name="Hexagon 240"/>
                <p:cNvSpPr>
                  <a:spLocks noChangeArrowheads="1"/>
                </p:cNvSpPr>
                <p:nvPr/>
              </p:nvSpPr>
              <p:spPr bwMode="auto">
                <a:xfrm>
                  <a:off x="13944600" y="4876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sp>
              <p:nvSpPr>
                <p:cNvPr id="242" name="Hexagon 241"/>
                <p:cNvSpPr>
                  <a:spLocks noChangeArrowheads="1"/>
                </p:cNvSpPr>
                <p:nvPr/>
              </p:nvSpPr>
              <p:spPr bwMode="auto">
                <a:xfrm>
                  <a:off x="16763999" y="7924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grpSp>
          <p:sp>
            <p:nvSpPr>
              <p:cNvPr id="181" name="Hexagon 180"/>
              <p:cNvSpPr>
                <a:spLocks noChangeArrowheads="1"/>
              </p:cNvSpPr>
              <p:nvPr/>
            </p:nvSpPr>
            <p:spPr bwMode="auto">
              <a:xfrm>
                <a:off x="3124200" y="6324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grpSp>
        <p:sp>
          <p:nvSpPr>
            <p:cNvPr id="251" name="Hexagon 250"/>
            <p:cNvSpPr>
              <a:spLocks noChangeArrowheads="1"/>
            </p:cNvSpPr>
            <p:nvPr/>
          </p:nvSpPr>
          <p:spPr bwMode="auto">
            <a:xfrm>
              <a:off x="8077199" y="1219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2</a:t>
              </a:r>
            </a:p>
          </p:txBody>
        </p:sp>
      </p:grpSp>
      <p:grpSp>
        <p:nvGrpSpPr>
          <p:cNvPr id="295" name="Group 294"/>
          <p:cNvGrpSpPr>
            <a:grpSpLocks/>
          </p:cNvGrpSpPr>
          <p:nvPr/>
        </p:nvGrpSpPr>
        <p:grpSpPr bwMode="auto">
          <a:xfrm>
            <a:off x="3086101" y="1485900"/>
            <a:ext cx="4618435" cy="3943350"/>
            <a:chOff x="2590800" y="838200"/>
            <a:chExt cx="6157912" cy="5257800"/>
          </a:xfrm>
        </p:grpSpPr>
        <p:sp>
          <p:nvSpPr>
            <p:cNvPr id="274" name="Hexagon 273"/>
            <p:cNvSpPr>
              <a:spLocks noChangeArrowheads="1"/>
            </p:cNvSpPr>
            <p:nvPr/>
          </p:nvSpPr>
          <p:spPr bwMode="auto">
            <a:xfrm>
              <a:off x="5714999" y="5715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75" name="Hexagon 274"/>
            <p:cNvSpPr>
              <a:spLocks noChangeArrowheads="1"/>
            </p:cNvSpPr>
            <p:nvPr/>
          </p:nvSpPr>
          <p:spPr bwMode="auto">
            <a:xfrm>
              <a:off x="6553199" y="5257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76" name="Hexagon 275"/>
            <p:cNvSpPr>
              <a:spLocks noChangeArrowheads="1"/>
            </p:cNvSpPr>
            <p:nvPr/>
          </p:nvSpPr>
          <p:spPr bwMode="auto">
            <a:xfrm>
              <a:off x="3810000" y="5334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77" name="Hexagon 276"/>
            <p:cNvSpPr>
              <a:spLocks noChangeArrowheads="1"/>
            </p:cNvSpPr>
            <p:nvPr/>
          </p:nvSpPr>
          <p:spPr bwMode="auto">
            <a:xfrm>
              <a:off x="2590800" y="510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2" name="Hexagon 281"/>
            <p:cNvSpPr>
              <a:spLocks noChangeArrowheads="1"/>
            </p:cNvSpPr>
            <p:nvPr/>
          </p:nvSpPr>
          <p:spPr bwMode="auto">
            <a:xfrm>
              <a:off x="2909888" y="35814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3" name="Hexagon 282"/>
            <p:cNvSpPr>
              <a:spLocks noChangeArrowheads="1"/>
            </p:cNvSpPr>
            <p:nvPr/>
          </p:nvSpPr>
          <p:spPr bwMode="auto">
            <a:xfrm>
              <a:off x="4800600" y="4191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4" name="Hexagon 283"/>
            <p:cNvSpPr>
              <a:spLocks noChangeArrowheads="1"/>
            </p:cNvSpPr>
            <p:nvPr/>
          </p:nvSpPr>
          <p:spPr bwMode="auto">
            <a:xfrm>
              <a:off x="5638800" y="3886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5" name="Hexagon 284"/>
            <p:cNvSpPr>
              <a:spLocks noChangeArrowheads="1"/>
            </p:cNvSpPr>
            <p:nvPr/>
          </p:nvSpPr>
          <p:spPr bwMode="auto">
            <a:xfrm>
              <a:off x="7391399" y="3581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6" name="Hexagon 285"/>
            <p:cNvSpPr>
              <a:spLocks noChangeArrowheads="1"/>
            </p:cNvSpPr>
            <p:nvPr/>
          </p:nvSpPr>
          <p:spPr bwMode="auto">
            <a:xfrm>
              <a:off x="6553199" y="3505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7" name="Hexagon 286"/>
            <p:cNvSpPr>
              <a:spLocks noChangeArrowheads="1"/>
            </p:cNvSpPr>
            <p:nvPr/>
          </p:nvSpPr>
          <p:spPr bwMode="auto">
            <a:xfrm>
              <a:off x="4495800" y="2743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8" name="Hexagon 287"/>
            <p:cNvSpPr>
              <a:spLocks noChangeArrowheads="1"/>
            </p:cNvSpPr>
            <p:nvPr/>
          </p:nvSpPr>
          <p:spPr bwMode="auto">
            <a:xfrm>
              <a:off x="7924799" y="2209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89" name="Hexagon 288"/>
            <p:cNvSpPr>
              <a:spLocks noChangeArrowheads="1"/>
            </p:cNvSpPr>
            <p:nvPr/>
          </p:nvSpPr>
          <p:spPr bwMode="auto">
            <a:xfrm>
              <a:off x="6095999" y="2286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90" name="Hexagon 289"/>
            <p:cNvSpPr>
              <a:spLocks noChangeArrowheads="1"/>
            </p:cNvSpPr>
            <p:nvPr/>
          </p:nvSpPr>
          <p:spPr bwMode="auto">
            <a:xfrm>
              <a:off x="5562600" y="838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91" name="Hexagon 290"/>
            <p:cNvSpPr>
              <a:spLocks noChangeArrowheads="1"/>
            </p:cNvSpPr>
            <p:nvPr/>
          </p:nvSpPr>
          <p:spPr bwMode="auto">
            <a:xfrm>
              <a:off x="4191000" y="129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92" name="Hexagon 291"/>
            <p:cNvSpPr>
              <a:spLocks noChangeArrowheads="1"/>
            </p:cNvSpPr>
            <p:nvPr/>
          </p:nvSpPr>
          <p:spPr bwMode="auto">
            <a:xfrm>
              <a:off x="2819400" y="1905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93" name="Hexagon 292"/>
            <p:cNvSpPr>
              <a:spLocks noChangeArrowheads="1"/>
            </p:cNvSpPr>
            <p:nvPr/>
          </p:nvSpPr>
          <p:spPr bwMode="auto">
            <a:xfrm>
              <a:off x="3810000" y="1905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sp>
          <p:nvSpPr>
            <p:cNvPr id="294" name="Hexagon 293"/>
            <p:cNvSpPr>
              <a:spLocks noChangeArrowheads="1"/>
            </p:cNvSpPr>
            <p:nvPr/>
          </p:nvSpPr>
          <p:spPr bwMode="auto">
            <a:xfrm>
              <a:off x="8305799" y="5715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r>
                <a:rPr lang="en-US" sz="1800" dirty="0">
                  <a:solidFill>
                    <a:srgbClr val="FFFFFF"/>
                  </a:solidFill>
                  <a:latin typeface="Arial"/>
                  <a:cs typeface="Arial"/>
                </a:rPr>
                <a:t>3</a:t>
              </a:r>
            </a:p>
          </p:txBody>
        </p:sp>
      </p:grpSp>
      <p:sp>
        <p:nvSpPr>
          <p:cNvPr id="296" name="TextBox 295"/>
          <p:cNvSpPr txBox="1"/>
          <p:nvPr/>
        </p:nvSpPr>
        <p:spPr>
          <a:xfrm>
            <a:off x="1257300" y="1771650"/>
            <a:ext cx="1714500" cy="969496"/>
          </a:xfrm>
          <a:prstGeom prst="rect">
            <a:avLst/>
          </a:prstGeom>
          <a:solidFill>
            <a:srgbClr val="E9E5C5">
              <a:alpha val="92000"/>
            </a:srgbClr>
          </a:solidFill>
          <a:ln>
            <a:solidFill>
              <a:schemeClr val="bg2">
                <a:lumMod val="50000"/>
              </a:schemeClr>
            </a:solidFill>
          </a:ln>
        </p:spPr>
        <p:txBody>
          <a:bodyPr>
            <a:spAutoFit/>
          </a:bodyPr>
          <a:lstStyle/>
          <a:p>
            <a:pPr>
              <a:defRPr/>
            </a:pPr>
            <a:r>
              <a:rPr lang="en-US" sz="2100" u="sng" dirty="0">
                <a:solidFill>
                  <a:schemeClr val="bg2">
                    <a:lumMod val="25000"/>
                  </a:schemeClr>
                </a:solidFill>
                <a:latin typeface="Garamond" pitchFamily="18" charset="0"/>
                <a:cs typeface="Arial"/>
              </a:rPr>
              <a:t>Round 1</a:t>
            </a:r>
          </a:p>
          <a:p>
            <a:pPr>
              <a:defRPr/>
            </a:pPr>
            <a:r>
              <a:rPr lang="en-US" sz="1800" dirty="0">
                <a:solidFill>
                  <a:schemeClr val="bg2">
                    <a:lumMod val="25000"/>
                  </a:schemeClr>
                </a:solidFill>
                <a:latin typeface="Garamond" pitchFamily="18" charset="0"/>
                <a:cs typeface="Arial"/>
              </a:rPr>
              <a:t>Treatment: 1/3</a:t>
            </a:r>
          </a:p>
          <a:p>
            <a:pPr>
              <a:defRPr/>
            </a:pPr>
            <a:r>
              <a:rPr lang="en-US" sz="1800" dirty="0">
                <a:solidFill>
                  <a:schemeClr val="bg2">
                    <a:lumMod val="25000"/>
                  </a:schemeClr>
                </a:solidFill>
                <a:latin typeface="Garamond" pitchFamily="18" charset="0"/>
                <a:cs typeface="Arial"/>
              </a:rPr>
              <a:t>Control: 2/3</a:t>
            </a:r>
          </a:p>
        </p:txBody>
      </p:sp>
      <p:sp>
        <p:nvSpPr>
          <p:cNvPr id="297" name="TextBox 296"/>
          <p:cNvSpPr txBox="1"/>
          <p:nvPr/>
        </p:nvSpPr>
        <p:spPr>
          <a:xfrm>
            <a:off x="1257300" y="3028951"/>
            <a:ext cx="1714500" cy="969496"/>
          </a:xfrm>
          <a:prstGeom prst="rect">
            <a:avLst/>
          </a:prstGeom>
          <a:solidFill>
            <a:srgbClr val="E9E5C5">
              <a:alpha val="94000"/>
            </a:srgbClr>
          </a:solidFill>
          <a:ln>
            <a:solidFill>
              <a:schemeClr val="bg2">
                <a:lumMod val="50000"/>
              </a:schemeClr>
            </a:solidFill>
          </a:ln>
        </p:spPr>
        <p:txBody>
          <a:bodyPr>
            <a:spAutoFit/>
          </a:bodyPr>
          <a:lstStyle/>
          <a:p>
            <a:pPr>
              <a:defRPr/>
            </a:pPr>
            <a:r>
              <a:rPr lang="en-US" sz="2100" u="sng" dirty="0">
                <a:solidFill>
                  <a:schemeClr val="bg2">
                    <a:lumMod val="25000"/>
                  </a:schemeClr>
                </a:solidFill>
                <a:latin typeface="Garamond" pitchFamily="18" charset="0"/>
                <a:cs typeface="Arial"/>
              </a:rPr>
              <a:t>Round 2</a:t>
            </a:r>
          </a:p>
          <a:p>
            <a:pPr>
              <a:defRPr/>
            </a:pPr>
            <a:r>
              <a:rPr lang="en-US" sz="1800" dirty="0">
                <a:solidFill>
                  <a:schemeClr val="bg2">
                    <a:lumMod val="25000"/>
                  </a:schemeClr>
                </a:solidFill>
                <a:latin typeface="Garamond" pitchFamily="18" charset="0"/>
                <a:cs typeface="Arial"/>
              </a:rPr>
              <a:t>Treatment: 2/3</a:t>
            </a:r>
          </a:p>
          <a:p>
            <a:pPr>
              <a:defRPr/>
            </a:pPr>
            <a:r>
              <a:rPr lang="en-US" sz="1800" dirty="0">
                <a:solidFill>
                  <a:schemeClr val="bg2">
                    <a:lumMod val="25000"/>
                  </a:schemeClr>
                </a:solidFill>
                <a:latin typeface="Garamond" pitchFamily="18" charset="0"/>
                <a:cs typeface="Arial"/>
              </a:rPr>
              <a:t>Control: 1/3</a:t>
            </a:r>
          </a:p>
        </p:txBody>
      </p:sp>
      <p:sp>
        <p:nvSpPr>
          <p:cNvPr id="158" name="TextBox 157"/>
          <p:cNvSpPr txBox="1"/>
          <p:nvPr/>
        </p:nvSpPr>
        <p:spPr>
          <a:xfrm>
            <a:off x="1550194" y="4201715"/>
            <a:ext cx="1485900" cy="553998"/>
          </a:xfrm>
          <a:prstGeom prst="rect">
            <a:avLst/>
          </a:prstGeom>
          <a:solidFill>
            <a:srgbClr val="E9E5C5">
              <a:alpha val="89000"/>
            </a:srgbClr>
          </a:solidFill>
          <a:ln>
            <a:solidFill>
              <a:schemeClr val="bg2">
                <a:lumMod val="50000"/>
              </a:schemeClr>
            </a:solidFill>
          </a:ln>
        </p:spPr>
        <p:txBody>
          <a:bodyPr>
            <a:spAutoFit/>
          </a:bodyPr>
          <a:lstStyle/>
          <a:p>
            <a:pPr>
              <a:defRPr/>
            </a:pPr>
            <a:r>
              <a:rPr lang="en-US" sz="1500" dirty="0">
                <a:solidFill>
                  <a:schemeClr val="bg2">
                    <a:lumMod val="25000"/>
                  </a:schemeClr>
                </a:solidFill>
                <a:latin typeface="Garamond" pitchFamily="18" charset="0"/>
                <a:cs typeface="Arial"/>
              </a:rPr>
              <a:t>Randomized evaluation ends</a:t>
            </a:r>
          </a:p>
        </p:txBody>
      </p:sp>
    </p:spTree>
    <p:custDataLst>
      <p:tags r:id="rId1"/>
    </p:custDataLst>
    <p:extLst>
      <p:ext uri="{BB962C8B-B14F-4D97-AF65-F5344CB8AC3E}">
        <p14:creationId xmlns:p14="http://schemas.microsoft.com/office/powerpoint/2010/main" val="1300942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3"/>
                                        </p:tgtEl>
                                        <p:attrNameLst>
                                          <p:attrName>style.visibility</p:attrName>
                                        </p:attrNameLst>
                                      </p:cBhvr>
                                      <p:to>
                                        <p:strVal val="visible"/>
                                      </p:to>
                                    </p:set>
                                    <p:animEffect transition="in" filter="fade">
                                      <p:cBhvr>
                                        <p:cTn id="12" dur="500"/>
                                        <p:tgtEl>
                                          <p:spTgt spid="27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7"/>
                                        </p:tgtEl>
                                        <p:attrNameLst>
                                          <p:attrName>style.visibility</p:attrName>
                                        </p:attrNameLst>
                                      </p:cBhvr>
                                      <p:to>
                                        <p:strVal val="visible"/>
                                      </p:to>
                                    </p:set>
                                    <p:animEffect transition="in" filter="fade">
                                      <p:cBhvr>
                                        <p:cTn id="17" dur="500"/>
                                        <p:tgtEl>
                                          <p:spTgt spid="24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96"/>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1"/>
                                        </p:tgtEl>
                                        <p:attrNameLst>
                                          <p:attrName>style.visibility</p:attrName>
                                        </p:attrNameLst>
                                      </p:cBhvr>
                                      <p:to>
                                        <p:strVal val="visible"/>
                                      </p:to>
                                    </p:set>
                                    <p:animEffect transition="in" filter="fade">
                                      <p:cBhvr>
                                        <p:cTn id="26" dur="500"/>
                                        <p:tgtEl>
                                          <p:spTgt spid="271"/>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25"/>
                                        </p:tgtEl>
                                        <p:attrNameLst>
                                          <p:attrName>style.visibility</p:attrName>
                                        </p:attrNameLst>
                                      </p:cBhvr>
                                      <p:to>
                                        <p:strVal val="visible"/>
                                      </p:to>
                                    </p:set>
                                    <p:animEffect transition="in" filter="fade">
                                      <p:cBhvr>
                                        <p:cTn id="39" dur="500"/>
                                        <p:tgtEl>
                                          <p:spTgt spid="22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95"/>
                                        </p:tgtEl>
                                        <p:attrNameLst>
                                          <p:attrName>style.visibility</p:attrName>
                                        </p:attrNameLst>
                                      </p:cBhvr>
                                      <p:to>
                                        <p:strVal val="visible"/>
                                      </p:to>
                                    </p:set>
                                    <p:animEffect transition="in" filter="fade">
                                      <p:cBhvr>
                                        <p:cTn id="44" dur="500"/>
                                        <p:tgtEl>
                                          <p:spTgt spid="2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animBg="1"/>
      <p:bldP spid="296" grpId="0" animBg="1"/>
      <p:bldP spid="297" grpId="0" animBg="1"/>
      <p:bldP spid="15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Title 1"/>
          <p:cNvSpPr>
            <a:spLocks noGrp="1"/>
          </p:cNvSpPr>
          <p:nvPr>
            <p:ph type="title"/>
          </p:nvPr>
        </p:nvSpPr>
        <p:spPr/>
        <p:txBody>
          <a:bodyPr/>
          <a:lstStyle/>
          <a:p>
            <a:pPr eaLnBrk="1" hangingPunct="1"/>
            <a:r>
              <a:rPr lang="en-US" dirty="0"/>
              <a:t>Rotation Design</a:t>
            </a:r>
          </a:p>
        </p:txBody>
      </p:sp>
      <p:sp>
        <p:nvSpPr>
          <p:cNvPr id="86017" name="Content Placeholder 2"/>
          <p:cNvSpPr>
            <a:spLocks noGrp="1"/>
          </p:cNvSpPr>
          <p:nvPr>
            <p:ph idx="1"/>
          </p:nvPr>
        </p:nvSpPr>
        <p:spPr/>
        <p:txBody>
          <a:bodyPr/>
          <a:lstStyle/>
          <a:p>
            <a:pPr eaLnBrk="1" hangingPunct="1"/>
            <a:r>
              <a:rPr lang="en-US" dirty="0"/>
              <a:t>Groups get treatment in turns</a:t>
            </a:r>
          </a:p>
          <a:p>
            <a:pPr eaLnBrk="1" hangingPunct="1"/>
            <a:r>
              <a:rPr lang="en-US" dirty="0"/>
              <a:t>Advantages</a:t>
            </a:r>
          </a:p>
          <a:p>
            <a:pPr lvl="1" eaLnBrk="1" hangingPunct="1"/>
            <a:r>
              <a:rPr lang="en-US" dirty="0"/>
              <a:t>Perceived as fairer; easier to get accepted</a:t>
            </a:r>
          </a:p>
          <a:p>
            <a:pPr eaLnBrk="1" hangingPunct="1"/>
            <a:r>
              <a:rPr lang="en-US" dirty="0"/>
              <a:t>Concerns</a:t>
            </a:r>
          </a:p>
          <a:p>
            <a:pPr lvl="1" eaLnBrk="1" hangingPunct="1"/>
            <a:r>
              <a:rPr lang="en-US" dirty="0"/>
              <a:t>If people in Group B anticipate they’ll receive the treatment the next period, they can have a different behavior in the first period</a:t>
            </a:r>
          </a:p>
          <a:p>
            <a:pPr lvl="1">
              <a:buFont typeface="Arial" charset="0"/>
              <a:buChar char="–"/>
            </a:pPr>
            <a:r>
              <a:rPr lang="en-US" dirty="0"/>
              <a:t>Impossible to measure long-term impact since no control group after first period</a:t>
            </a:r>
          </a:p>
          <a:p>
            <a:pPr eaLnBrk="1" hangingPunct="1">
              <a:buFont typeface="Arial" charset="0"/>
              <a:buNone/>
            </a:pPr>
            <a:endParaRPr lang="en-US" dirty="0"/>
          </a:p>
        </p:txBody>
      </p:sp>
    </p:spTree>
    <p:custDataLst>
      <p:tags r:id="rId1"/>
    </p:custDataLst>
    <p:extLst>
      <p:ext uri="{BB962C8B-B14F-4D97-AF65-F5344CB8AC3E}">
        <p14:creationId xmlns:p14="http://schemas.microsoft.com/office/powerpoint/2010/main" val="22847036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5" name="Picture 3"/>
          <p:cNvPicPr>
            <a:picLocks noChangeAspect="1"/>
          </p:cNvPicPr>
          <p:nvPr/>
        </p:nvPicPr>
        <p:blipFill>
          <a:blip r:embed="rId4"/>
          <a:srcRect/>
          <a:stretch>
            <a:fillRect/>
          </a:stretch>
        </p:blipFill>
        <p:spPr bwMode="auto">
          <a:xfrm>
            <a:off x="1144191" y="857250"/>
            <a:ext cx="6856809" cy="5143500"/>
          </a:xfrm>
          <a:prstGeom prst="rect">
            <a:avLst/>
          </a:prstGeom>
          <a:noFill/>
          <a:ln w="9525">
            <a:noFill/>
            <a:miter lim="800000"/>
            <a:headEnd/>
            <a:tailEnd/>
          </a:ln>
        </p:spPr>
      </p:pic>
      <p:grpSp>
        <p:nvGrpSpPr>
          <p:cNvPr id="2" name="Group 132"/>
          <p:cNvGrpSpPr>
            <a:grpSpLocks/>
          </p:cNvGrpSpPr>
          <p:nvPr/>
        </p:nvGrpSpPr>
        <p:grpSpPr bwMode="auto">
          <a:xfrm>
            <a:off x="3086101" y="1485900"/>
            <a:ext cx="4675585" cy="4400550"/>
            <a:chOff x="2590800" y="838200"/>
            <a:chExt cx="6234112" cy="5867400"/>
          </a:xfrm>
        </p:grpSpPr>
        <p:sp>
          <p:nvSpPr>
            <p:cNvPr id="88172" name="Hexagon 46"/>
            <p:cNvSpPr>
              <a:spLocks noChangeArrowheads="1"/>
            </p:cNvSpPr>
            <p:nvPr/>
          </p:nvSpPr>
          <p:spPr bwMode="auto">
            <a:xfrm>
              <a:off x="3595688" y="487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3" name="Hexagon 49"/>
            <p:cNvSpPr>
              <a:spLocks noChangeArrowheads="1"/>
            </p:cNvSpPr>
            <p:nvPr/>
          </p:nvSpPr>
          <p:spPr bwMode="auto">
            <a:xfrm>
              <a:off x="43434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4" name="Hexagon 50"/>
            <p:cNvSpPr>
              <a:spLocks noChangeArrowheads="1"/>
            </p:cNvSpPr>
            <p:nvPr/>
          </p:nvSpPr>
          <p:spPr bwMode="auto">
            <a:xfrm>
              <a:off x="3810000" y="533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5" name="Hexagon 73"/>
            <p:cNvSpPr>
              <a:spLocks noChangeArrowheads="1"/>
            </p:cNvSpPr>
            <p:nvPr/>
          </p:nvSpPr>
          <p:spPr bwMode="auto">
            <a:xfrm>
              <a:off x="57150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6" name="Hexagon 74"/>
            <p:cNvSpPr>
              <a:spLocks noChangeArrowheads="1"/>
            </p:cNvSpPr>
            <p:nvPr/>
          </p:nvSpPr>
          <p:spPr bwMode="auto">
            <a:xfrm>
              <a:off x="4800600"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7" name="Hexagon 82"/>
            <p:cNvSpPr>
              <a:spLocks noChangeArrowheads="1"/>
            </p:cNvSpPr>
            <p:nvPr/>
          </p:nvSpPr>
          <p:spPr bwMode="auto">
            <a:xfrm>
              <a:off x="52578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8" name="Hexagon 85"/>
            <p:cNvSpPr>
              <a:spLocks noChangeArrowheads="1"/>
            </p:cNvSpPr>
            <p:nvPr/>
          </p:nvSpPr>
          <p:spPr bwMode="auto">
            <a:xfrm>
              <a:off x="6034088"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79" name="Hexagon 86"/>
            <p:cNvSpPr>
              <a:spLocks noChangeArrowheads="1"/>
            </p:cNvSpPr>
            <p:nvPr/>
          </p:nvSpPr>
          <p:spPr bwMode="auto">
            <a:xfrm>
              <a:off x="65532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0" name="Hexagon 87"/>
            <p:cNvSpPr>
              <a:spLocks noChangeArrowheads="1"/>
            </p:cNvSpPr>
            <p:nvPr/>
          </p:nvSpPr>
          <p:spPr bwMode="auto">
            <a:xfrm>
              <a:off x="73914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1" name="Hexagon 88"/>
            <p:cNvSpPr>
              <a:spLocks noChangeArrowheads="1"/>
            </p:cNvSpPr>
            <p:nvPr/>
          </p:nvSpPr>
          <p:spPr bwMode="auto">
            <a:xfrm>
              <a:off x="4191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2" name="Hexagon 89"/>
            <p:cNvSpPr>
              <a:spLocks noChangeArrowheads="1"/>
            </p:cNvSpPr>
            <p:nvPr/>
          </p:nvSpPr>
          <p:spPr bwMode="auto">
            <a:xfrm>
              <a:off x="28194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3" name="Hexagon 90"/>
            <p:cNvSpPr>
              <a:spLocks noChangeArrowheads="1"/>
            </p:cNvSpPr>
            <p:nvPr/>
          </p:nvSpPr>
          <p:spPr bwMode="auto">
            <a:xfrm>
              <a:off x="26670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4" name="Hexagon 91"/>
            <p:cNvSpPr>
              <a:spLocks noChangeArrowheads="1"/>
            </p:cNvSpPr>
            <p:nvPr/>
          </p:nvSpPr>
          <p:spPr bwMode="auto">
            <a:xfrm>
              <a:off x="28956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5" name="Hexagon 92"/>
            <p:cNvSpPr>
              <a:spLocks noChangeArrowheads="1"/>
            </p:cNvSpPr>
            <p:nvPr/>
          </p:nvSpPr>
          <p:spPr bwMode="auto">
            <a:xfrm>
              <a:off x="30480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6" name="Hexagon 93"/>
            <p:cNvSpPr>
              <a:spLocks noChangeArrowheads="1"/>
            </p:cNvSpPr>
            <p:nvPr/>
          </p:nvSpPr>
          <p:spPr bwMode="auto">
            <a:xfrm>
              <a:off x="3048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7" name="Hexagon 94"/>
            <p:cNvSpPr>
              <a:spLocks noChangeArrowheads="1"/>
            </p:cNvSpPr>
            <p:nvPr/>
          </p:nvSpPr>
          <p:spPr bwMode="auto">
            <a:xfrm>
              <a:off x="6248400" y="2819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8" name="Hexagon 95"/>
            <p:cNvSpPr>
              <a:spLocks noChangeArrowheads="1"/>
            </p:cNvSpPr>
            <p:nvPr/>
          </p:nvSpPr>
          <p:spPr bwMode="auto">
            <a:xfrm>
              <a:off x="6110288" y="228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89" name="Hexagon 96"/>
            <p:cNvSpPr>
              <a:spLocks noChangeArrowheads="1"/>
            </p:cNvSpPr>
            <p:nvPr/>
          </p:nvSpPr>
          <p:spPr bwMode="auto">
            <a:xfrm>
              <a:off x="5410200" y="144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0" name="Hexagon 97"/>
            <p:cNvSpPr>
              <a:spLocks noChangeArrowheads="1"/>
            </p:cNvSpPr>
            <p:nvPr/>
          </p:nvSpPr>
          <p:spPr bwMode="auto">
            <a:xfrm>
              <a:off x="3810000" y="190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1" name="Hexagon 98"/>
            <p:cNvSpPr>
              <a:spLocks noChangeArrowheads="1"/>
            </p:cNvSpPr>
            <p:nvPr/>
          </p:nvSpPr>
          <p:spPr bwMode="auto">
            <a:xfrm>
              <a:off x="38100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2" name="Hexagon 99"/>
            <p:cNvSpPr>
              <a:spLocks noChangeArrowheads="1"/>
            </p:cNvSpPr>
            <p:nvPr/>
          </p:nvSpPr>
          <p:spPr bwMode="auto">
            <a:xfrm>
              <a:off x="3657600" y="4038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3" name="Hexagon 100"/>
            <p:cNvSpPr>
              <a:spLocks noChangeArrowheads="1"/>
            </p:cNvSpPr>
            <p:nvPr/>
          </p:nvSpPr>
          <p:spPr bwMode="auto">
            <a:xfrm>
              <a:off x="4572000" y="3429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4" name="Hexagon 101"/>
            <p:cNvSpPr>
              <a:spLocks noChangeArrowheads="1"/>
            </p:cNvSpPr>
            <p:nvPr/>
          </p:nvSpPr>
          <p:spPr bwMode="auto">
            <a:xfrm>
              <a:off x="4572000" y="2133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5" name="Hexagon 102"/>
            <p:cNvSpPr>
              <a:spLocks noChangeArrowheads="1"/>
            </p:cNvSpPr>
            <p:nvPr/>
          </p:nvSpPr>
          <p:spPr bwMode="auto">
            <a:xfrm>
              <a:off x="50292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6" name="Hexagon 106"/>
            <p:cNvSpPr>
              <a:spLocks noChangeArrowheads="1"/>
            </p:cNvSpPr>
            <p:nvPr/>
          </p:nvSpPr>
          <p:spPr bwMode="auto">
            <a:xfrm>
              <a:off x="83820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7" name="Hexagon 107"/>
            <p:cNvSpPr>
              <a:spLocks noChangeArrowheads="1"/>
            </p:cNvSpPr>
            <p:nvPr/>
          </p:nvSpPr>
          <p:spPr bwMode="auto">
            <a:xfrm>
              <a:off x="2590800" y="510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8" name="Hexagon 108"/>
            <p:cNvSpPr>
              <a:spLocks noChangeArrowheads="1"/>
            </p:cNvSpPr>
            <p:nvPr/>
          </p:nvSpPr>
          <p:spPr bwMode="auto">
            <a:xfrm>
              <a:off x="44958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199" name="Hexagon 109"/>
            <p:cNvSpPr>
              <a:spLocks noChangeArrowheads="1"/>
            </p:cNvSpPr>
            <p:nvPr/>
          </p:nvSpPr>
          <p:spPr bwMode="auto">
            <a:xfrm>
              <a:off x="3124200" y="6324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0" name="Hexagon 110"/>
            <p:cNvSpPr>
              <a:spLocks noChangeArrowheads="1"/>
            </p:cNvSpPr>
            <p:nvPr/>
          </p:nvSpPr>
          <p:spPr bwMode="auto">
            <a:xfrm>
              <a:off x="6858000" y="1981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1" name="Hexagon 111"/>
            <p:cNvSpPr>
              <a:spLocks noChangeArrowheads="1"/>
            </p:cNvSpPr>
            <p:nvPr/>
          </p:nvSpPr>
          <p:spPr bwMode="auto">
            <a:xfrm>
              <a:off x="82296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2" name="Hexagon 112"/>
            <p:cNvSpPr>
              <a:spLocks noChangeArrowheads="1"/>
            </p:cNvSpPr>
            <p:nvPr/>
          </p:nvSpPr>
          <p:spPr bwMode="auto">
            <a:xfrm>
              <a:off x="8001000" y="6172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3" name="Hexagon 113"/>
            <p:cNvSpPr>
              <a:spLocks noChangeArrowheads="1"/>
            </p:cNvSpPr>
            <p:nvPr/>
          </p:nvSpPr>
          <p:spPr bwMode="auto">
            <a:xfrm>
              <a:off x="73914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4" name="Hexagon 114"/>
            <p:cNvSpPr>
              <a:spLocks noChangeArrowheads="1"/>
            </p:cNvSpPr>
            <p:nvPr/>
          </p:nvSpPr>
          <p:spPr bwMode="auto">
            <a:xfrm>
              <a:off x="4419600" y="5410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5" name="Hexagon 115"/>
            <p:cNvSpPr>
              <a:spLocks noChangeArrowheads="1"/>
            </p:cNvSpPr>
            <p:nvPr/>
          </p:nvSpPr>
          <p:spPr bwMode="auto">
            <a:xfrm>
              <a:off x="6858000" y="5562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6" name="Hexagon 116"/>
            <p:cNvSpPr>
              <a:spLocks noChangeArrowheads="1"/>
            </p:cNvSpPr>
            <p:nvPr/>
          </p:nvSpPr>
          <p:spPr bwMode="auto">
            <a:xfrm>
              <a:off x="5638800" y="3886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7" name="Hexagon 117"/>
            <p:cNvSpPr>
              <a:spLocks noChangeArrowheads="1"/>
            </p:cNvSpPr>
            <p:nvPr/>
          </p:nvSpPr>
          <p:spPr bwMode="auto">
            <a:xfrm>
              <a:off x="66294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8" name="Hexagon 118"/>
            <p:cNvSpPr>
              <a:spLocks noChangeArrowheads="1"/>
            </p:cNvSpPr>
            <p:nvPr/>
          </p:nvSpPr>
          <p:spPr bwMode="auto">
            <a:xfrm>
              <a:off x="8077200" y="1219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09" name="Hexagon 119"/>
            <p:cNvSpPr>
              <a:spLocks noChangeArrowheads="1"/>
            </p:cNvSpPr>
            <p:nvPr/>
          </p:nvSpPr>
          <p:spPr bwMode="auto">
            <a:xfrm>
              <a:off x="5257800" y="4343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0" name="Hexagon 120"/>
            <p:cNvSpPr>
              <a:spLocks noChangeArrowheads="1"/>
            </p:cNvSpPr>
            <p:nvPr/>
          </p:nvSpPr>
          <p:spPr bwMode="auto">
            <a:xfrm>
              <a:off x="6705600" y="106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1" name="Hexagon 121"/>
            <p:cNvSpPr>
              <a:spLocks noChangeArrowheads="1"/>
            </p:cNvSpPr>
            <p:nvPr/>
          </p:nvSpPr>
          <p:spPr bwMode="auto">
            <a:xfrm>
              <a:off x="5562600" y="838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2" name="Hexagon 123"/>
            <p:cNvSpPr>
              <a:spLocks noChangeArrowheads="1"/>
            </p:cNvSpPr>
            <p:nvPr/>
          </p:nvSpPr>
          <p:spPr bwMode="auto">
            <a:xfrm>
              <a:off x="4191000" y="609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3" name="Hexagon 125"/>
            <p:cNvSpPr>
              <a:spLocks noChangeArrowheads="1"/>
            </p:cNvSpPr>
            <p:nvPr/>
          </p:nvSpPr>
          <p:spPr bwMode="auto">
            <a:xfrm>
              <a:off x="4572000" y="152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4" name="Hexagon 126"/>
            <p:cNvSpPr>
              <a:spLocks noChangeArrowheads="1"/>
            </p:cNvSpPr>
            <p:nvPr/>
          </p:nvSpPr>
          <p:spPr bwMode="auto">
            <a:xfrm>
              <a:off x="7924800" y="2209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5" name="Hexagon 128"/>
            <p:cNvSpPr>
              <a:spLocks noChangeArrowheads="1"/>
            </p:cNvSpPr>
            <p:nvPr/>
          </p:nvSpPr>
          <p:spPr bwMode="auto">
            <a:xfrm>
              <a:off x="6172200" y="5638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6" name="Hexagon 129"/>
            <p:cNvSpPr>
              <a:spLocks noChangeArrowheads="1"/>
            </p:cNvSpPr>
            <p:nvPr/>
          </p:nvSpPr>
          <p:spPr bwMode="auto">
            <a:xfrm>
              <a:off x="75438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7" name="Hexagon 130"/>
            <p:cNvSpPr>
              <a:spLocks noChangeArrowheads="1"/>
            </p:cNvSpPr>
            <p:nvPr/>
          </p:nvSpPr>
          <p:spPr bwMode="auto">
            <a:xfrm>
              <a:off x="83058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sp>
          <p:nvSpPr>
            <p:cNvPr id="88218" name="Hexagon 131"/>
            <p:cNvSpPr>
              <a:spLocks noChangeArrowheads="1"/>
            </p:cNvSpPr>
            <p:nvPr/>
          </p:nvSpPr>
          <p:spPr bwMode="auto">
            <a:xfrm>
              <a:off x="6553200" y="3505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endParaRPr>
            </a:p>
          </p:txBody>
        </p:sp>
      </p:grpSp>
      <p:sp>
        <p:nvSpPr>
          <p:cNvPr id="84" name="Title 2"/>
          <p:cNvSpPr txBox="1">
            <a:spLocks/>
          </p:cNvSpPr>
          <p:nvPr/>
        </p:nvSpPr>
        <p:spPr bwMode="auto">
          <a:xfrm>
            <a:off x="1143000" y="800100"/>
            <a:ext cx="6858000" cy="685800"/>
          </a:xfrm>
          <a:prstGeom prst="rect">
            <a:avLst/>
          </a:prstGeom>
          <a:solidFill>
            <a:schemeClr val="bg1">
              <a:alpha val="70000"/>
            </a:schemeClr>
          </a:solidFill>
          <a:ln w="9525">
            <a:noFill/>
            <a:miter lim="800000"/>
            <a:headEnd/>
            <a:tailEnd/>
          </a:ln>
        </p:spPr>
        <p:txBody>
          <a:bodyPr anchor="ctr"/>
          <a:lstStyle/>
          <a:p>
            <a:pPr>
              <a:defRPr/>
            </a:pPr>
            <a:r>
              <a:rPr lang="en-US" sz="3300" dirty="0">
                <a:latin typeface="Garamond" pitchFamily="18" charset="0"/>
                <a:cs typeface="Calibri"/>
              </a:rPr>
              <a:t>  Rotation design</a:t>
            </a:r>
          </a:p>
        </p:txBody>
      </p:sp>
      <p:grpSp>
        <p:nvGrpSpPr>
          <p:cNvPr id="209" name="Group 208"/>
          <p:cNvGrpSpPr>
            <a:grpSpLocks/>
          </p:cNvGrpSpPr>
          <p:nvPr/>
        </p:nvGrpSpPr>
        <p:grpSpPr bwMode="auto">
          <a:xfrm>
            <a:off x="3143251" y="1485900"/>
            <a:ext cx="4561285" cy="4400550"/>
            <a:chOff x="2667000" y="838200"/>
            <a:chExt cx="6081712" cy="5867400"/>
          </a:xfrm>
        </p:grpSpPr>
        <p:grpSp>
          <p:nvGrpSpPr>
            <p:cNvPr id="88149" name="Group 206"/>
            <p:cNvGrpSpPr>
              <a:grpSpLocks/>
            </p:cNvGrpSpPr>
            <p:nvPr/>
          </p:nvGrpSpPr>
          <p:grpSpPr bwMode="auto">
            <a:xfrm>
              <a:off x="2667000" y="838200"/>
              <a:ext cx="6081712" cy="5867400"/>
              <a:chOff x="3200400" y="1066800"/>
              <a:chExt cx="6081712" cy="5867400"/>
            </a:xfrm>
          </p:grpSpPr>
          <p:sp>
            <p:nvSpPr>
              <p:cNvPr id="164" name="Hexagon 163"/>
              <p:cNvSpPr>
                <a:spLocks noChangeArrowheads="1"/>
              </p:cNvSpPr>
              <p:nvPr/>
            </p:nvSpPr>
            <p:spPr bwMode="auto">
              <a:xfrm>
                <a:off x="5029200" y="297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66" name="Hexagon 165"/>
              <p:cNvSpPr>
                <a:spLocks noChangeArrowheads="1"/>
              </p:cNvSpPr>
              <p:nvPr/>
            </p:nvSpPr>
            <p:spPr bwMode="auto">
              <a:xfrm>
                <a:off x="3657600" y="6553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87" name="Hexagon 186"/>
              <p:cNvSpPr>
                <a:spLocks noChangeArrowheads="1"/>
              </p:cNvSpPr>
              <p:nvPr/>
            </p:nvSpPr>
            <p:spPr bwMode="auto">
              <a:xfrm>
                <a:off x="4953000" y="5638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88" name="Hexagon 187"/>
              <p:cNvSpPr>
                <a:spLocks noChangeArrowheads="1"/>
              </p:cNvSpPr>
              <p:nvPr/>
            </p:nvSpPr>
            <p:spPr bwMode="auto">
              <a:xfrm>
                <a:off x="4114800" y="510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89" name="Hexagon 188"/>
              <p:cNvSpPr>
                <a:spLocks noChangeArrowheads="1"/>
              </p:cNvSpPr>
              <p:nvPr/>
            </p:nvSpPr>
            <p:spPr bwMode="auto">
              <a:xfrm>
                <a:off x="5334000" y="4419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0" name="Hexagon 189"/>
              <p:cNvSpPr>
                <a:spLocks noChangeArrowheads="1"/>
              </p:cNvSpPr>
              <p:nvPr/>
            </p:nvSpPr>
            <p:spPr bwMode="auto">
              <a:xfrm>
                <a:off x="6172200" y="4114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1" name="Hexagon 190"/>
              <p:cNvSpPr>
                <a:spLocks noChangeArrowheads="1"/>
              </p:cNvSpPr>
              <p:nvPr/>
            </p:nvSpPr>
            <p:spPr bwMode="auto">
              <a:xfrm>
                <a:off x="7086599" y="5486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2" name="Hexagon 191"/>
              <p:cNvSpPr>
                <a:spLocks noChangeArrowheads="1"/>
              </p:cNvSpPr>
              <p:nvPr/>
            </p:nvSpPr>
            <p:spPr bwMode="auto">
              <a:xfrm>
                <a:off x="7086599" y="3733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3" name="Hexagon 192"/>
              <p:cNvSpPr>
                <a:spLocks noChangeArrowheads="1"/>
              </p:cNvSpPr>
              <p:nvPr/>
            </p:nvSpPr>
            <p:spPr bwMode="auto">
              <a:xfrm>
                <a:off x="6781799" y="3048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4" name="Hexagon 193"/>
              <p:cNvSpPr>
                <a:spLocks noChangeArrowheads="1"/>
              </p:cNvSpPr>
              <p:nvPr/>
            </p:nvSpPr>
            <p:spPr bwMode="auto">
              <a:xfrm>
                <a:off x="7405687" y="2209800"/>
                <a:ext cx="442912"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5" name="Hexagon 194"/>
              <p:cNvSpPr>
                <a:spLocks noChangeArrowheads="1"/>
              </p:cNvSpPr>
              <p:nvPr/>
            </p:nvSpPr>
            <p:spPr bwMode="auto">
              <a:xfrm>
                <a:off x="5105400" y="3657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6" name="Hexagon 195"/>
              <p:cNvSpPr>
                <a:spLocks noChangeArrowheads="1"/>
              </p:cNvSpPr>
              <p:nvPr/>
            </p:nvSpPr>
            <p:spPr bwMode="auto">
              <a:xfrm>
                <a:off x="3200400" y="4572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7" name="Hexagon 196"/>
              <p:cNvSpPr>
                <a:spLocks noChangeArrowheads="1"/>
              </p:cNvSpPr>
              <p:nvPr/>
            </p:nvSpPr>
            <p:spPr bwMode="auto">
              <a:xfrm>
                <a:off x="3581400" y="297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8" name="Hexagon 197"/>
              <p:cNvSpPr>
                <a:spLocks noChangeArrowheads="1"/>
              </p:cNvSpPr>
              <p:nvPr/>
            </p:nvSpPr>
            <p:spPr bwMode="auto">
              <a:xfrm>
                <a:off x="3352800" y="213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199" name="Hexagon 198"/>
              <p:cNvSpPr>
                <a:spLocks noChangeArrowheads="1"/>
              </p:cNvSpPr>
              <p:nvPr/>
            </p:nvSpPr>
            <p:spPr bwMode="auto">
              <a:xfrm>
                <a:off x="4343400" y="213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1" name="Hexagon 200"/>
              <p:cNvSpPr>
                <a:spLocks noChangeArrowheads="1"/>
              </p:cNvSpPr>
              <p:nvPr/>
            </p:nvSpPr>
            <p:spPr bwMode="auto">
              <a:xfrm>
                <a:off x="5105400" y="1752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2" name="Hexagon 201"/>
              <p:cNvSpPr>
                <a:spLocks noChangeArrowheads="1"/>
              </p:cNvSpPr>
              <p:nvPr/>
            </p:nvSpPr>
            <p:spPr bwMode="auto">
              <a:xfrm>
                <a:off x="6096000" y="1066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3" name="Hexagon 202"/>
              <p:cNvSpPr>
                <a:spLocks noChangeArrowheads="1"/>
              </p:cNvSpPr>
              <p:nvPr/>
            </p:nvSpPr>
            <p:spPr bwMode="auto">
              <a:xfrm>
                <a:off x="8610599" y="1447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4" name="Hexagon 203"/>
              <p:cNvSpPr>
                <a:spLocks noChangeArrowheads="1"/>
              </p:cNvSpPr>
              <p:nvPr/>
            </p:nvSpPr>
            <p:spPr bwMode="auto">
              <a:xfrm>
                <a:off x="8762999" y="2819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5" name="Hexagon 204"/>
              <p:cNvSpPr>
                <a:spLocks noChangeArrowheads="1"/>
              </p:cNvSpPr>
              <p:nvPr/>
            </p:nvSpPr>
            <p:spPr bwMode="auto">
              <a:xfrm>
                <a:off x="7924799" y="4800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206" name="Hexagon 205"/>
              <p:cNvSpPr>
                <a:spLocks noChangeArrowheads="1"/>
              </p:cNvSpPr>
              <p:nvPr/>
            </p:nvSpPr>
            <p:spPr bwMode="auto">
              <a:xfrm>
                <a:off x="8839199" y="594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grpSp>
        <p:sp>
          <p:nvSpPr>
            <p:cNvPr id="208" name="Hexagon 207"/>
            <p:cNvSpPr>
              <a:spLocks noChangeArrowheads="1"/>
            </p:cNvSpPr>
            <p:nvPr/>
          </p:nvSpPr>
          <p:spPr bwMode="auto">
            <a:xfrm>
              <a:off x="5714999" y="5715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grpSp>
      <p:grpSp>
        <p:nvGrpSpPr>
          <p:cNvPr id="305" name="Group 304"/>
          <p:cNvGrpSpPr>
            <a:grpSpLocks/>
          </p:cNvGrpSpPr>
          <p:nvPr/>
        </p:nvGrpSpPr>
        <p:grpSpPr bwMode="auto">
          <a:xfrm>
            <a:off x="3086101" y="1657350"/>
            <a:ext cx="4675585" cy="4114800"/>
            <a:chOff x="2590800" y="1066800"/>
            <a:chExt cx="6234112" cy="5486400"/>
          </a:xfrm>
        </p:grpSpPr>
        <p:grpSp>
          <p:nvGrpSpPr>
            <p:cNvPr id="88123" name="Group 301"/>
            <p:cNvGrpSpPr>
              <a:grpSpLocks/>
            </p:cNvGrpSpPr>
            <p:nvPr/>
          </p:nvGrpSpPr>
          <p:grpSpPr bwMode="auto">
            <a:xfrm>
              <a:off x="2590800" y="1066800"/>
              <a:ext cx="6234112" cy="5486400"/>
              <a:chOff x="2590800" y="1066800"/>
              <a:chExt cx="6234112" cy="5486400"/>
            </a:xfrm>
          </p:grpSpPr>
          <p:sp>
            <p:nvSpPr>
              <p:cNvPr id="210" name="Hexagon 209"/>
              <p:cNvSpPr>
                <a:spLocks noChangeArrowheads="1"/>
              </p:cNvSpPr>
              <p:nvPr/>
            </p:nvSpPr>
            <p:spPr bwMode="auto">
              <a:xfrm>
                <a:off x="6705599" y="1066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1" name="Hexagon 260"/>
              <p:cNvSpPr>
                <a:spLocks noChangeArrowheads="1"/>
              </p:cNvSpPr>
              <p:nvPr/>
            </p:nvSpPr>
            <p:spPr bwMode="auto">
              <a:xfrm>
                <a:off x="6095999" y="2286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2" name="Hexagon 261"/>
              <p:cNvSpPr>
                <a:spLocks noChangeArrowheads="1"/>
              </p:cNvSpPr>
              <p:nvPr/>
            </p:nvSpPr>
            <p:spPr bwMode="auto">
              <a:xfrm>
                <a:off x="7924799" y="2209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3" name="Hexagon 262"/>
              <p:cNvSpPr>
                <a:spLocks noChangeArrowheads="1"/>
              </p:cNvSpPr>
              <p:nvPr/>
            </p:nvSpPr>
            <p:spPr bwMode="auto">
              <a:xfrm>
                <a:off x="7543799" y="2590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4" name="Hexagon 263"/>
              <p:cNvSpPr>
                <a:spLocks noChangeArrowheads="1"/>
              </p:cNvSpPr>
              <p:nvPr/>
            </p:nvSpPr>
            <p:spPr bwMode="auto">
              <a:xfrm>
                <a:off x="7391399" y="3581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5" name="Hexagon 264"/>
              <p:cNvSpPr>
                <a:spLocks noChangeArrowheads="1"/>
              </p:cNvSpPr>
              <p:nvPr/>
            </p:nvSpPr>
            <p:spPr bwMode="auto">
              <a:xfrm>
                <a:off x="3048000" y="1295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6" name="Hexagon 265"/>
              <p:cNvSpPr>
                <a:spLocks noChangeArrowheads="1"/>
              </p:cNvSpPr>
              <p:nvPr/>
            </p:nvSpPr>
            <p:spPr bwMode="auto">
              <a:xfrm>
                <a:off x="4572000" y="2133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7" name="Hexagon 266"/>
              <p:cNvSpPr>
                <a:spLocks noChangeArrowheads="1"/>
              </p:cNvSpPr>
              <p:nvPr/>
            </p:nvSpPr>
            <p:spPr bwMode="auto">
              <a:xfrm>
                <a:off x="5029200" y="2971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8" name="Hexagon 267"/>
              <p:cNvSpPr>
                <a:spLocks noChangeArrowheads="1"/>
              </p:cNvSpPr>
              <p:nvPr/>
            </p:nvSpPr>
            <p:spPr bwMode="auto">
              <a:xfrm>
                <a:off x="3810000" y="2971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69" name="Hexagon 268"/>
              <p:cNvSpPr>
                <a:spLocks noChangeArrowheads="1"/>
              </p:cNvSpPr>
              <p:nvPr/>
            </p:nvSpPr>
            <p:spPr bwMode="auto">
              <a:xfrm>
                <a:off x="2895600" y="3581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0" name="Hexagon 269"/>
              <p:cNvSpPr>
                <a:spLocks noChangeArrowheads="1"/>
              </p:cNvSpPr>
              <p:nvPr/>
            </p:nvSpPr>
            <p:spPr bwMode="auto">
              <a:xfrm>
                <a:off x="3657600" y="4038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1" name="Hexagon 270"/>
              <p:cNvSpPr>
                <a:spLocks noChangeArrowheads="1"/>
              </p:cNvSpPr>
              <p:nvPr/>
            </p:nvSpPr>
            <p:spPr bwMode="auto">
              <a:xfrm>
                <a:off x="6019799" y="4191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2" name="Hexagon 271"/>
              <p:cNvSpPr>
                <a:spLocks noChangeArrowheads="1"/>
              </p:cNvSpPr>
              <p:nvPr/>
            </p:nvSpPr>
            <p:spPr bwMode="auto">
              <a:xfrm>
                <a:off x="5257800" y="4343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3" name="Hexagon 272"/>
              <p:cNvSpPr>
                <a:spLocks noChangeArrowheads="1"/>
              </p:cNvSpPr>
              <p:nvPr/>
            </p:nvSpPr>
            <p:spPr bwMode="auto">
              <a:xfrm>
                <a:off x="2590800" y="5105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8" name="Hexagon 277"/>
              <p:cNvSpPr>
                <a:spLocks noChangeArrowheads="1"/>
              </p:cNvSpPr>
              <p:nvPr/>
            </p:nvSpPr>
            <p:spPr bwMode="auto">
              <a:xfrm>
                <a:off x="4343400" y="4953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79" name="Hexagon 278"/>
              <p:cNvSpPr>
                <a:spLocks noChangeArrowheads="1"/>
              </p:cNvSpPr>
              <p:nvPr/>
            </p:nvSpPr>
            <p:spPr bwMode="auto">
              <a:xfrm>
                <a:off x="3810000" y="5334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80" name="Hexagon 279"/>
              <p:cNvSpPr>
                <a:spLocks noChangeArrowheads="1"/>
              </p:cNvSpPr>
              <p:nvPr/>
            </p:nvSpPr>
            <p:spPr bwMode="auto">
              <a:xfrm>
                <a:off x="6629399" y="4267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81" name="Hexagon 280"/>
              <p:cNvSpPr>
                <a:spLocks noChangeArrowheads="1"/>
              </p:cNvSpPr>
              <p:nvPr/>
            </p:nvSpPr>
            <p:spPr bwMode="auto">
              <a:xfrm>
                <a:off x="5257800" y="4953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95" name="Hexagon 294"/>
              <p:cNvSpPr>
                <a:spLocks noChangeArrowheads="1"/>
              </p:cNvSpPr>
              <p:nvPr/>
            </p:nvSpPr>
            <p:spPr bwMode="auto">
              <a:xfrm>
                <a:off x="6172199" y="5638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98" name="Hexagon 297"/>
              <p:cNvSpPr>
                <a:spLocks noChangeArrowheads="1"/>
              </p:cNvSpPr>
              <p:nvPr/>
            </p:nvSpPr>
            <p:spPr bwMode="auto">
              <a:xfrm>
                <a:off x="8381999" y="4572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299" name="Hexagon 298"/>
              <p:cNvSpPr>
                <a:spLocks noChangeArrowheads="1"/>
              </p:cNvSpPr>
              <p:nvPr/>
            </p:nvSpPr>
            <p:spPr bwMode="auto">
              <a:xfrm>
                <a:off x="4191000" y="6096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00" name="Hexagon 299"/>
              <p:cNvSpPr>
                <a:spLocks noChangeArrowheads="1"/>
              </p:cNvSpPr>
              <p:nvPr/>
            </p:nvSpPr>
            <p:spPr bwMode="auto">
              <a:xfrm>
                <a:off x="6857999" y="5562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01" name="Hexagon 300"/>
              <p:cNvSpPr>
                <a:spLocks noChangeArrowheads="1"/>
              </p:cNvSpPr>
              <p:nvPr/>
            </p:nvSpPr>
            <p:spPr bwMode="auto">
              <a:xfrm>
                <a:off x="8000999" y="6172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303" name="Hexagon 302"/>
            <p:cNvSpPr>
              <a:spLocks noChangeArrowheads="1"/>
            </p:cNvSpPr>
            <p:nvPr/>
          </p:nvSpPr>
          <p:spPr bwMode="auto">
            <a:xfrm>
              <a:off x="4191000" y="1295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04" name="Hexagon 303"/>
            <p:cNvSpPr>
              <a:spLocks noChangeArrowheads="1"/>
            </p:cNvSpPr>
            <p:nvPr/>
          </p:nvSpPr>
          <p:spPr bwMode="auto">
            <a:xfrm>
              <a:off x="5410200" y="1447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
        <p:nvSpPr>
          <p:cNvPr id="307" name="TextBox 306"/>
          <p:cNvSpPr txBox="1"/>
          <p:nvPr/>
        </p:nvSpPr>
        <p:spPr>
          <a:xfrm>
            <a:off x="1314450" y="3419475"/>
            <a:ext cx="1714500" cy="2146742"/>
          </a:xfrm>
          <a:prstGeom prst="rect">
            <a:avLst/>
          </a:prstGeom>
          <a:solidFill>
            <a:srgbClr val="E9E5C5">
              <a:alpha val="80000"/>
            </a:srgbClr>
          </a:solidFill>
          <a:ln>
            <a:solidFill>
              <a:schemeClr val="bg2">
                <a:lumMod val="25000"/>
              </a:schemeClr>
            </a:solidFill>
          </a:ln>
        </p:spPr>
        <p:txBody>
          <a:bodyPr>
            <a:spAutoFit/>
          </a:bodyPr>
          <a:lstStyle/>
          <a:p>
            <a:pPr>
              <a:defRPr/>
            </a:pPr>
            <a:r>
              <a:rPr lang="en-US" sz="2100" u="sng" dirty="0">
                <a:latin typeface="Garamond" pitchFamily="18" charset="0"/>
                <a:cs typeface="Arial"/>
              </a:rPr>
              <a:t>Round 2</a:t>
            </a:r>
          </a:p>
          <a:p>
            <a:pPr>
              <a:defRPr/>
            </a:pPr>
            <a:r>
              <a:rPr lang="en-US" sz="1800" dirty="0">
                <a:solidFill>
                  <a:srgbClr val="FF0000"/>
                </a:solidFill>
                <a:latin typeface="Garamond" pitchFamily="18" charset="0"/>
                <a:cs typeface="Arial"/>
              </a:rPr>
              <a:t>Treatment </a:t>
            </a:r>
            <a:r>
              <a:rPr lang="en-US" sz="1800" dirty="0">
                <a:latin typeface="Garamond" pitchFamily="18" charset="0"/>
                <a:cs typeface="Arial"/>
              </a:rPr>
              <a:t>from Round 1 </a:t>
            </a:r>
            <a:r>
              <a:rPr lang="en-US" sz="1800" dirty="0" err="1">
                <a:latin typeface="Garamond" pitchFamily="18" charset="0"/>
                <a:cs typeface="Arial"/>
                <a:sym typeface="Wingdings"/>
              </a:rPr>
              <a:t></a:t>
            </a:r>
            <a:r>
              <a:rPr lang="en-US" sz="1800" dirty="0">
                <a:latin typeface="Garamond" pitchFamily="18" charset="0"/>
                <a:cs typeface="Arial"/>
                <a:sym typeface="Wingdings"/>
              </a:rPr>
              <a:t> </a:t>
            </a:r>
            <a:r>
              <a:rPr lang="en-US" sz="1800" dirty="0">
                <a:solidFill>
                  <a:srgbClr val="3366FF"/>
                </a:solidFill>
                <a:latin typeface="Garamond" pitchFamily="18" charset="0"/>
                <a:cs typeface="Arial"/>
                <a:sym typeface="Wingdings"/>
              </a:rPr>
              <a:t>Control</a:t>
            </a:r>
            <a:endParaRPr lang="en-US" sz="450" dirty="0">
              <a:solidFill>
                <a:srgbClr val="3366FF"/>
              </a:solidFill>
              <a:latin typeface="Garamond" pitchFamily="18" charset="0"/>
              <a:cs typeface="Arial"/>
              <a:sym typeface="Wingdings"/>
            </a:endParaRPr>
          </a:p>
          <a:p>
            <a:pPr>
              <a:defRPr/>
            </a:pPr>
            <a:r>
              <a:rPr lang="en-US" sz="450" dirty="0">
                <a:latin typeface="Garamond" pitchFamily="18" charset="0"/>
                <a:cs typeface="Arial"/>
                <a:sym typeface="Wingdings"/>
              </a:rPr>
              <a:t>——————————————————————————</a:t>
            </a:r>
          </a:p>
          <a:p>
            <a:pPr>
              <a:defRPr/>
            </a:pPr>
            <a:r>
              <a:rPr lang="en-US" sz="1800" dirty="0">
                <a:solidFill>
                  <a:srgbClr val="3366FF"/>
                </a:solidFill>
                <a:latin typeface="Garamond" pitchFamily="18" charset="0"/>
                <a:cs typeface="Arial"/>
                <a:sym typeface="Wingdings"/>
              </a:rPr>
              <a:t>Control </a:t>
            </a:r>
            <a:r>
              <a:rPr lang="en-US" sz="1800" dirty="0">
                <a:latin typeface="Garamond" pitchFamily="18" charset="0"/>
                <a:cs typeface="Arial"/>
                <a:sym typeface="Wingdings"/>
              </a:rPr>
              <a:t>from Round 1 </a:t>
            </a:r>
            <a:r>
              <a:rPr lang="en-US" sz="1800" dirty="0" err="1">
                <a:latin typeface="Garamond" pitchFamily="18" charset="0"/>
                <a:cs typeface="Arial"/>
                <a:sym typeface="Wingdings"/>
              </a:rPr>
              <a:t></a:t>
            </a:r>
            <a:r>
              <a:rPr lang="en-US" sz="1800" dirty="0">
                <a:latin typeface="Garamond" pitchFamily="18" charset="0"/>
                <a:cs typeface="Arial"/>
                <a:sym typeface="Wingdings"/>
              </a:rPr>
              <a:t> </a:t>
            </a:r>
            <a:r>
              <a:rPr lang="en-US" sz="1800" dirty="0">
                <a:solidFill>
                  <a:srgbClr val="FF0000"/>
                </a:solidFill>
                <a:latin typeface="Garamond" pitchFamily="18" charset="0"/>
                <a:cs typeface="Arial"/>
                <a:sym typeface="Wingdings"/>
              </a:rPr>
              <a:t>Treatment</a:t>
            </a:r>
            <a:endParaRPr lang="en-US" sz="1800" dirty="0">
              <a:solidFill>
                <a:srgbClr val="FF0000"/>
              </a:solidFill>
              <a:latin typeface="Garamond" pitchFamily="18" charset="0"/>
              <a:cs typeface="Arial"/>
            </a:endParaRPr>
          </a:p>
        </p:txBody>
      </p:sp>
      <p:sp>
        <p:nvSpPr>
          <p:cNvPr id="308" name="TextBox 307"/>
          <p:cNvSpPr txBox="1"/>
          <p:nvPr/>
        </p:nvSpPr>
        <p:spPr>
          <a:xfrm>
            <a:off x="1314450" y="1828800"/>
            <a:ext cx="1714500" cy="969496"/>
          </a:xfrm>
          <a:prstGeom prst="rect">
            <a:avLst/>
          </a:prstGeom>
          <a:solidFill>
            <a:srgbClr val="E9E5C5">
              <a:alpha val="87000"/>
            </a:srgbClr>
          </a:solidFill>
          <a:ln>
            <a:solidFill>
              <a:schemeClr val="bg2">
                <a:lumMod val="50000"/>
              </a:schemeClr>
            </a:solidFill>
          </a:ln>
        </p:spPr>
        <p:txBody>
          <a:bodyPr>
            <a:spAutoFit/>
          </a:bodyPr>
          <a:lstStyle/>
          <a:p>
            <a:pPr>
              <a:defRPr/>
            </a:pPr>
            <a:r>
              <a:rPr lang="en-US" sz="2100" u="sng" dirty="0">
                <a:solidFill>
                  <a:schemeClr val="bg2">
                    <a:lumMod val="25000"/>
                  </a:schemeClr>
                </a:solidFill>
                <a:latin typeface="Garamond" pitchFamily="18" charset="0"/>
                <a:cs typeface="Arial"/>
              </a:rPr>
              <a:t>Round 1</a:t>
            </a:r>
          </a:p>
          <a:p>
            <a:pPr>
              <a:defRPr/>
            </a:pPr>
            <a:r>
              <a:rPr lang="en-US" sz="1800" dirty="0">
                <a:solidFill>
                  <a:schemeClr val="bg2">
                    <a:lumMod val="25000"/>
                  </a:schemeClr>
                </a:solidFill>
                <a:latin typeface="Garamond" pitchFamily="18" charset="0"/>
                <a:cs typeface="Arial"/>
              </a:rPr>
              <a:t>Treatment: 1/2</a:t>
            </a:r>
          </a:p>
          <a:p>
            <a:pPr>
              <a:defRPr/>
            </a:pPr>
            <a:r>
              <a:rPr lang="en-US" sz="1800" dirty="0">
                <a:solidFill>
                  <a:schemeClr val="bg2">
                    <a:lumMod val="25000"/>
                  </a:schemeClr>
                </a:solidFill>
                <a:latin typeface="Garamond" pitchFamily="18" charset="0"/>
                <a:cs typeface="Arial"/>
              </a:rPr>
              <a:t>Control: 1/2</a:t>
            </a:r>
          </a:p>
        </p:txBody>
      </p:sp>
      <p:grpSp>
        <p:nvGrpSpPr>
          <p:cNvPr id="337" name="Group 336"/>
          <p:cNvGrpSpPr>
            <a:grpSpLocks/>
          </p:cNvGrpSpPr>
          <p:nvPr/>
        </p:nvGrpSpPr>
        <p:grpSpPr bwMode="auto">
          <a:xfrm>
            <a:off x="3086101" y="1657350"/>
            <a:ext cx="4675585" cy="4114800"/>
            <a:chOff x="2590800" y="1066800"/>
            <a:chExt cx="6234112" cy="5486400"/>
          </a:xfrm>
        </p:grpSpPr>
        <p:grpSp>
          <p:nvGrpSpPr>
            <p:cNvPr id="88097" name="Group 332"/>
            <p:cNvGrpSpPr>
              <a:grpSpLocks/>
            </p:cNvGrpSpPr>
            <p:nvPr/>
          </p:nvGrpSpPr>
          <p:grpSpPr bwMode="auto">
            <a:xfrm>
              <a:off x="2590800" y="1066800"/>
              <a:ext cx="6234112" cy="5486400"/>
              <a:chOff x="2590800" y="1066800"/>
              <a:chExt cx="6234112" cy="5486400"/>
            </a:xfrm>
          </p:grpSpPr>
          <p:sp>
            <p:nvSpPr>
              <p:cNvPr id="309" name="Hexagon 308"/>
              <p:cNvSpPr>
                <a:spLocks noChangeArrowheads="1"/>
              </p:cNvSpPr>
              <p:nvPr/>
            </p:nvSpPr>
            <p:spPr bwMode="auto">
              <a:xfrm>
                <a:off x="2590800" y="510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0" name="Hexagon 309"/>
              <p:cNvSpPr>
                <a:spLocks noChangeArrowheads="1"/>
              </p:cNvSpPr>
              <p:nvPr/>
            </p:nvSpPr>
            <p:spPr bwMode="auto">
              <a:xfrm>
                <a:off x="3810000" y="5334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1" name="Hexagon 310"/>
              <p:cNvSpPr>
                <a:spLocks noChangeArrowheads="1"/>
              </p:cNvSpPr>
              <p:nvPr/>
            </p:nvSpPr>
            <p:spPr bwMode="auto">
              <a:xfrm>
                <a:off x="4343400" y="4953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2" name="Hexagon 311"/>
              <p:cNvSpPr>
                <a:spLocks noChangeArrowheads="1"/>
              </p:cNvSpPr>
              <p:nvPr/>
            </p:nvSpPr>
            <p:spPr bwMode="auto">
              <a:xfrm>
                <a:off x="5257800" y="4953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3" name="Hexagon 312"/>
              <p:cNvSpPr>
                <a:spLocks noChangeArrowheads="1"/>
              </p:cNvSpPr>
              <p:nvPr/>
            </p:nvSpPr>
            <p:spPr bwMode="auto">
              <a:xfrm>
                <a:off x="5257800" y="4343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4" name="Hexagon 313"/>
              <p:cNvSpPr>
                <a:spLocks noChangeArrowheads="1"/>
              </p:cNvSpPr>
              <p:nvPr/>
            </p:nvSpPr>
            <p:spPr bwMode="auto">
              <a:xfrm>
                <a:off x="3657600" y="4038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5" name="Hexagon 314"/>
              <p:cNvSpPr>
                <a:spLocks noChangeArrowheads="1"/>
              </p:cNvSpPr>
              <p:nvPr/>
            </p:nvSpPr>
            <p:spPr bwMode="auto">
              <a:xfrm>
                <a:off x="2895600" y="3581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6" name="Hexagon 315"/>
              <p:cNvSpPr>
                <a:spLocks noChangeArrowheads="1"/>
              </p:cNvSpPr>
              <p:nvPr/>
            </p:nvSpPr>
            <p:spPr bwMode="auto">
              <a:xfrm>
                <a:off x="3810000" y="297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7" name="Hexagon 316"/>
              <p:cNvSpPr>
                <a:spLocks noChangeArrowheads="1"/>
              </p:cNvSpPr>
              <p:nvPr/>
            </p:nvSpPr>
            <p:spPr bwMode="auto">
              <a:xfrm>
                <a:off x="4572000" y="2133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8" name="Hexagon 317"/>
              <p:cNvSpPr>
                <a:spLocks noChangeArrowheads="1"/>
              </p:cNvSpPr>
              <p:nvPr/>
            </p:nvSpPr>
            <p:spPr bwMode="auto">
              <a:xfrm>
                <a:off x="3048000" y="129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19" name="Hexagon 318"/>
              <p:cNvSpPr>
                <a:spLocks noChangeArrowheads="1"/>
              </p:cNvSpPr>
              <p:nvPr/>
            </p:nvSpPr>
            <p:spPr bwMode="auto">
              <a:xfrm>
                <a:off x="4191000" y="1295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0" name="Hexagon 319"/>
              <p:cNvSpPr>
                <a:spLocks noChangeArrowheads="1"/>
              </p:cNvSpPr>
              <p:nvPr/>
            </p:nvSpPr>
            <p:spPr bwMode="auto">
              <a:xfrm>
                <a:off x="6019799" y="4191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1" name="Hexagon 320"/>
              <p:cNvSpPr>
                <a:spLocks noChangeArrowheads="1"/>
              </p:cNvSpPr>
              <p:nvPr/>
            </p:nvSpPr>
            <p:spPr bwMode="auto">
              <a:xfrm>
                <a:off x="6629399" y="4267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2" name="Hexagon 321"/>
              <p:cNvSpPr>
                <a:spLocks noChangeArrowheads="1"/>
              </p:cNvSpPr>
              <p:nvPr/>
            </p:nvSpPr>
            <p:spPr bwMode="auto">
              <a:xfrm>
                <a:off x="5029200" y="2971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3" name="Hexagon 322"/>
              <p:cNvSpPr>
                <a:spLocks noChangeArrowheads="1"/>
              </p:cNvSpPr>
              <p:nvPr/>
            </p:nvSpPr>
            <p:spPr bwMode="auto">
              <a:xfrm>
                <a:off x="5410200" y="1447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4" name="Hexagon 323"/>
              <p:cNvSpPr>
                <a:spLocks noChangeArrowheads="1"/>
              </p:cNvSpPr>
              <p:nvPr/>
            </p:nvSpPr>
            <p:spPr bwMode="auto">
              <a:xfrm>
                <a:off x="6095999" y="2286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5" name="Hexagon 324"/>
              <p:cNvSpPr>
                <a:spLocks noChangeArrowheads="1"/>
              </p:cNvSpPr>
              <p:nvPr/>
            </p:nvSpPr>
            <p:spPr bwMode="auto">
              <a:xfrm>
                <a:off x="6705599" y="1066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6" name="Hexagon 325"/>
              <p:cNvSpPr>
                <a:spLocks noChangeArrowheads="1"/>
              </p:cNvSpPr>
              <p:nvPr/>
            </p:nvSpPr>
            <p:spPr bwMode="auto">
              <a:xfrm>
                <a:off x="7543799" y="2590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7" name="Hexagon 326"/>
              <p:cNvSpPr>
                <a:spLocks noChangeArrowheads="1"/>
              </p:cNvSpPr>
              <p:nvPr/>
            </p:nvSpPr>
            <p:spPr bwMode="auto">
              <a:xfrm>
                <a:off x="7924799" y="2209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8" name="Hexagon 327"/>
              <p:cNvSpPr>
                <a:spLocks noChangeArrowheads="1"/>
              </p:cNvSpPr>
              <p:nvPr/>
            </p:nvSpPr>
            <p:spPr bwMode="auto">
              <a:xfrm>
                <a:off x="7391399" y="35814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29" name="Hexagon 328"/>
              <p:cNvSpPr>
                <a:spLocks noChangeArrowheads="1"/>
              </p:cNvSpPr>
              <p:nvPr/>
            </p:nvSpPr>
            <p:spPr bwMode="auto">
              <a:xfrm>
                <a:off x="6172199" y="56388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30" name="Hexagon 329"/>
              <p:cNvSpPr>
                <a:spLocks noChangeArrowheads="1"/>
              </p:cNvSpPr>
              <p:nvPr/>
            </p:nvSpPr>
            <p:spPr bwMode="auto">
              <a:xfrm>
                <a:off x="6857999" y="55626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31" name="Hexagon 330"/>
              <p:cNvSpPr>
                <a:spLocks noChangeArrowheads="1"/>
              </p:cNvSpPr>
              <p:nvPr/>
            </p:nvSpPr>
            <p:spPr bwMode="auto">
              <a:xfrm>
                <a:off x="8381999" y="4572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sp>
            <p:nvSpPr>
              <p:cNvPr id="332" name="Hexagon 331"/>
              <p:cNvSpPr>
                <a:spLocks noChangeArrowheads="1"/>
              </p:cNvSpPr>
              <p:nvPr/>
            </p:nvSpPr>
            <p:spPr bwMode="auto">
              <a:xfrm>
                <a:off x="8000999" y="61722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grpSp>
        <p:sp>
          <p:nvSpPr>
            <p:cNvPr id="334" name="Hexagon 333"/>
            <p:cNvSpPr>
              <a:spLocks noChangeArrowheads="1"/>
            </p:cNvSpPr>
            <p:nvPr/>
          </p:nvSpPr>
          <p:spPr bwMode="auto">
            <a:xfrm>
              <a:off x="4191000" y="6096000"/>
              <a:ext cx="442913" cy="381000"/>
            </a:xfrm>
            <a:prstGeom prst="hexagon">
              <a:avLst>
                <a:gd name="adj" fmla="val 25053"/>
                <a:gd name="vf" fmla="val 115470"/>
              </a:avLst>
            </a:prstGeom>
            <a:solidFill>
              <a:srgbClr val="BF0000"/>
            </a:solidFill>
            <a:ln w="25400">
              <a:solidFill>
                <a:srgbClr val="7F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Arial"/>
                <a:cs typeface="Arial"/>
              </a:endParaRPr>
            </a:p>
          </p:txBody>
        </p:sp>
      </p:grpSp>
      <p:grpSp>
        <p:nvGrpSpPr>
          <p:cNvPr id="389" name="Group 388"/>
          <p:cNvGrpSpPr>
            <a:grpSpLocks/>
          </p:cNvGrpSpPr>
          <p:nvPr/>
        </p:nvGrpSpPr>
        <p:grpSpPr bwMode="auto">
          <a:xfrm>
            <a:off x="3143251" y="1485900"/>
            <a:ext cx="4561285" cy="4400550"/>
            <a:chOff x="1524000" y="3733800"/>
            <a:chExt cx="6081712" cy="5867400"/>
          </a:xfrm>
        </p:grpSpPr>
        <p:sp>
          <p:nvSpPr>
            <p:cNvPr id="367" name="Hexagon 366"/>
            <p:cNvSpPr>
              <a:spLocks noChangeArrowheads="1"/>
            </p:cNvSpPr>
            <p:nvPr/>
          </p:nvSpPr>
          <p:spPr bwMode="auto">
            <a:xfrm>
              <a:off x="1524000" y="7239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68" name="Hexagon 367"/>
            <p:cNvSpPr>
              <a:spLocks noChangeArrowheads="1"/>
            </p:cNvSpPr>
            <p:nvPr/>
          </p:nvSpPr>
          <p:spPr bwMode="auto">
            <a:xfrm>
              <a:off x="1905000" y="5638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69" name="Hexagon 368"/>
            <p:cNvSpPr>
              <a:spLocks noChangeArrowheads="1"/>
            </p:cNvSpPr>
            <p:nvPr/>
          </p:nvSpPr>
          <p:spPr bwMode="auto">
            <a:xfrm>
              <a:off x="1676400" y="4800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0" name="Hexagon 369"/>
            <p:cNvSpPr>
              <a:spLocks noChangeArrowheads="1"/>
            </p:cNvSpPr>
            <p:nvPr/>
          </p:nvSpPr>
          <p:spPr bwMode="auto">
            <a:xfrm>
              <a:off x="2667000" y="4800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1" name="Hexagon 370"/>
            <p:cNvSpPr>
              <a:spLocks noChangeArrowheads="1"/>
            </p:cNvSpPr>
            <p:nvPr/>
          </p:nvSpPr>
          <p:spPr bwMode="auto">
            <a:xfrm>
              <a:off x="3429000" y="4419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2" name="Hexagon 371"/>
            <p:cNvSpPr>
              <a:spLocks noChangeArrowheads="1"/>
            </p:cNvSpPr>
            <p:nvPr/>
          </p:nvSpPr>
          <p:spPr bwMode="auto">
            <a:xfrm>
              <a:off x="4419600" y="3733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3" name="Hexagon 372"/>
            <p:cNvSpPr>
              <a:spLocks noChangeArrowheads="1"/>
            </p:cNvSpPr>
            <p:nvPr/>
          </p:nvSpPr>
          <p:spPr bwMode="auto">
            <a:xfrm>
              <a:off x="3352800" y="5638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4" name="Hexagon 373"/>
            <p:cNvSpPr>
              <a:spLocks noChangeArrowheads="1"/>
            </p:cNvSpPr>
            <p:nvPr/>
          </p:nvSpPr>
          <p:spPr bwMode="auto">
            <a:xfrm>
              <a:off x="3429000" y="6324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5" name="Hexagon 374"/>
            <p:cNvSpPr>
              <a:spLocks noChangeArrowheads="1"/>
            </p:cNvSpPr>
            <p:nvPr/>
          </p:nvSpPr>
          <p:spPr bwMode="auto">
            <a:xfrm>
              <a:off x="3657600" y="7086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6" name="Hexagon 375"/>
            <p:cNvSpPr>
              <a:spLocks noChangeArrowheads="1"/>
            </p:cNvSpPr>
            <p:nvPr/>
          </p:nvSpPr>
          <p:spPr bwMode="auto">
            <a:xfrm>
              <a:off x="2438400" y="7772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7" name="Hexagon 376"/>
            <p:cNvSpPr>
              <a:spLocks noChangeArrowheads="1"/>
            </p:cNvSpPr>
            <p:nvPr/>
          </p:nvSpPr>
          <p:spPr bwMode="auto">
            <a:xfrm>
              <a:off x="4495800" y="6781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8" name="Hexagon 377"/>
            <p:cNvSpPr>
              <a:spLocks noChangeArrowheads="1"/>
            </p:cNvSpPr>
            <p:nvPr/>
          </p:nvSpPr>
          <p:spPr bwMode="auto">
            <a:xfrm>
              <a:off x="3276600" y="8305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79" name="Hexagon 378"/>
            <p:cNvSpPr>
              <a:spLocks noChangeArrowheads="1"/>
            </p:cNvSpPr>
            <p:nvPr/>
          </p:nvSpPr>
          <p:spPr bwMode="auto">
            <a:xfrm>
              <a:off x="5105399" y="57150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0" name="Hexagon 379"/>
            <p:cNvSpPr>
              <a:spLocks noChangeArrowheads="1"/>
            </p:cNvSpPr>
            <p:nvPr/>
          </p:nvSpPr>
          <p:spPr bwMode="auto">
            <a:xfrm>
              <a:off x="5410199" y="6400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1" name="Hexagon 380"/>
            <p:cNvSpPr>
              <a:spLocks noChangeArrowheads="1"/>
            </p:cNvSpPr>
            <p:nvPr/>
          </p:nvSpPr>
          <p:spPr bwMode="auto">
            <a:xfrm>
              <a:off x="5729287" y="4876800"/>
              <a:ext cx="442912"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2" name="Hexagon 381"/>
            <p:cNvSpPr>
              <a:spLocks noChangeArrowheads="1"/>
            </p:cNvSpPr>
            <p:nvPr/>
          </p:nvSpPr>
          <p:spPr bwMode="auto">
            <a:xfrm>
              <a:off x="6934199" y="41148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3" name="Hexagon 382"/>
            <p:cNvSpPr>
              <a:spLocks noChangeArrowheads="1"/>
            </p:cNvSpPr>
            <p:nvPr/>
          </p:nvSpPr>
          <p:spPr bwMode="auto">
            <a:xfrm>
              <a:off x="7086599" y="5486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4" name="Hexagon 383"/>
            <p:cNvSpPr>
              <a:spLocks noChangeArrowheads="1"/>
            </p:cNvSpPr>
            <p:nvPr/>
          </p:nvSpPr>
          <p:spPr bwMode="auto">
            <a:xfrm>
              <a:off x="5410199" y="81534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5" name="Hexagon 384"/>
            <p:cNvSpPr>
              <a:spLocks noChangeArrowheads="1"/>
            </p:cNvSpPr>
            <p:nvPr/>
          </p:nvSpPr>
          <p:spPr bwMode="auto">
            <a:xfrm>
              <a:off x="4571999" y="8610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6" name="Hexagon 385"/>
            <p:cNvSpPr>
              <a:spLocks noChangeArrowheads="1"/>
            </p:cNvSpPr>
            <p:nvPr/>
          </p:nvSpPr>
          <p:spPr bwMode="auto">
            <a:xfrm>
              <a:off x="1981200" y="92202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7" name="Hexagon 386"/>
            <p:cNvSpPr>
              <a:spLocks noChangeArrowheads="1"/>
            </p:cNvSpPr>
            <p:nvPr/>
          </p:nvSpPr>
          <p:spPr bwMode="auto">
            <a:xfrm>
              <a:off x="6248399" y="7467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sp>
          <p:nvSpPr>
            <p:cNvPr id="388" name="Hexagon 387"/>
            <p:cNvSpPr>
              <a:spLocks noChangeArrowheads="1"/>
            </p:cNvSpPr>
            <p:nvPr/>
          </p:nvSpPr>
          <p:spPr bwMode="auto">
            <a:xfrm>
              <a:off x="7162799" y="8610600"/>
              <a:ext cx="442913" cy="381000"/>
            </a:xfrm>
            <a:prstGeom prst="hexagon">
              <a:avLst>
                <a:gd name="adj" fmla="val 25053"/>
                <a:gd name="vf" fmla="val 115470"/>
              </a:avLst>
            </a:prstGeom>
            <a:solidFill>
              <a:srgbClr val="0066FF"/>
            </a:solidFill>
            <a:ln w="25400">
              <a:solidFill>
                <a:srgbClr val="000066"/>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endParaRPr>
            </a:p>
          </p:txBody>
        </p:sp>
      </p:grpSp>
    </p:spTree>
    <p:custDataLst>
      <p:tags r:id="rId1"/>
    </p:custDataLst>
    <p:extLst>
      <p:ext uri="{BB962C8B-B14F-4D97-AF65-F5344CB8AC3E}">
        <p14:creationId xmlns:p14="http://schemas.microsoft.com/office/powerpoint/2010/main" val="192548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9"/>
                                        </p:tgtEl>
                                        <p:attrNameLst>
                                          <p:attrName>style.visibility</p:attrName>
                                        </p:attrNameLst>
                                      </p:cBhvr>
                                      <p:to>
                                        <p:strVal val="visible"/>
                                      </p:to>
                                    </p:set>
                                    <p:animEffect transition="in" filter="fade">
                                      <p:cBhvr>
                                        <p:cTn id="12" dur="500"/>
                                        <p:tgtEl>
                                          <p:spTgt spid="209"/>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05"/>
                                        </p:tgtEl>
                                        <p:attrNameLst>
                                          <p:attrName>style.visibility</p:attrName>
                                        </p:attrNameLst>
                                      </p:cBhvr>
                                      <p:to>
                                        <p:strVal val="visible"/>
                                      </p:to>
                                    </p:set>
                                    <p:animEffect transition="in" filter="fade">
                                      <p:cBhvr>
                                        <p:cTn id="16" dur="500"/>
                                        <p:tgtEl>
                                          <p:spTgt spid="305"/>
                                        </p:tgtEl>
                                      </p:cBhvr>
                                    </p:animEffect>
                                  </p:child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30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07"/>
                                        </p:tgtEl>
                                        <p:attrNameLst>
                                          <p:attrName>style.visibility</p:attrName>
                                        </p:attrNameLst>
                                      </p:cBhvr>
                                      <p:to>
                                        <p:strVal val="visible"/>
                                      </p:to>
                                    </p:set>
                                    <p:animEffect transition="in" filter="fade">
                                      <p:cBhvr>
                                        <p:cTn id="24" dur="500"/>
                                        <p:tgtEl>
                                          <p:spTgt spid="30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37"/>
                                        </p:tgtEl>
                                        <p:attrNameLst>
                                          <p:attrName>style.visibility</p:attrName>
                                        </p:attrNameLst>
                                      </p:cBhvr>
                                      <p:to>
                                        <p:strVal val="visible"/>
                                      </p:to>
                                    </p:set>
                                    <p:animEffect transition="in" filter="fade">
                                      <p:cBhvr>
                                        <p:cTn id="29" dur="500"/>
                                        <p:tgtEl>
                                          <p:spTgt spid="337"/>
                                        </p:tgtEl>
                                      </p:cBhvr>
                                    </p:animEffect>
                                  </p:childTnLst>
                                </p:cTn>
                              </p:par>
                            </p:childTnLst>
                          </p:cTn>
                        </p:par>
                        <p:par>
                          <p:cTn id="30" fill="hold">
                            <p:stCondLst>
                              <p:cond delay="500"/>
                            </p:stCondLst>
                            <p:childTnLst>
                              <p:par>
                                <p:cTn id="31" presetID="10" presetClass="entr" presetSubtype="0" fill="hold" nodeType="afterEffect">
                                  <p:stCondLst>
                                    <p:cond delay="0"/>
                                  </p:stCondLst>
                                  <p:childTnLst>
                                    <p:set>
                                      <p:cBhvr>
                                        <p:cTn id="32" dur="1" fill="hold">
                                          <p:stCondLst>
                                            <p:cond delay="0"/>
                                          </p:stCondLst>
                                        </p:cTn>
                                        <p:tgtEl>
                                          <p:spTgt spid="389"/>
                                        </p:tgtEl>
                                        <p:attrNameLst>
                                          <p:attrName>style.visibility</p:attrName>
                                        </p:attrNameLst>
                                      </p:cBhvr>
                                      <p:to>
                                        <p:strVal val="visible"/>
                                      </p:to>
                                    </p:set>
                                    <p:animEffect transition="in" filter="fade">
                                      <p:cBhvr>
                                        <p:cTn id="33" dur="500"/>
                                        <p:tgtEl>
                                          <p:spTgt spid="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normAutofit/>
          </a:bodyPr>
          <a:lstStyle/>
          <a:p>
            <a:pPr lvl="1"/>
            <a:r>
              <a:rPr lang="en-US" sz="2600" dirty="0">
                <a:solidFill>
                  <a:schemeClr val="accent1"/>
                </a:solidFill>
              </a:rPr>
              <a:t>The Problem of Causal Inference</a:t>
            </a:r>
          </a:p>
        </p:txBody>
      </p:sp>
      <mc:AlternateContent xmlns:mc="http://schemas.openxmlformats.org/markup-compatibility/2006" xmlns:a14="http://schemas.microsoft.com/office/drawing/2010/main">
        <mc:Choice Requires="a14">
          <p:sp>
            <p:nvSpPr>
              <p:cNvPr id="6147" name="Content Placeholder 2"/>
              <p:cNvSpPr>
                <a:spLocks noGrp="1"/>
              </p:cNvSpPr>
              <p:nvPr>
                <p:ph idx="1"/>
              </p:nvPr>
            </p:nvSpPr>
            <p:spPr/>
            <p:txBody>
              <a:bodyPr/>
              <a:lstStyle/>
              <a:p>
                <a:r>
                  <a:rPr lang="en-US" dirty="0"/>
                  <a:t>The potential outcome (Rubin, 1974)</a:t>
                </a:r>
              </a:p>
              <a:p>
                <a:r>
                  <a:rPr lang="en-US" dirty="0"/>
                  <a:t>Treatment effect</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m:t>
                      </m:r>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𝛿</m:t>
                          </m:r>
                        </m:e>
                      </m:d>
                      <m:r>
                        <a:rPr lang="en-US" b="0" i="0" smtClean="0">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dirty="0"/>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784" t="-1538"/>
                </a:stretch>
              </a:blipFill>
            </p:spPr>
            <p:txBody>
              <a:bodyPr/>
              <a:lstStyle/>
              <a:p>
                <a:r>
                  <a:rPr lang="en-US">
                    <a:noFill/>
                  </a:rPr>
                  <a:t> </a:t>
                </a:r>
              </a:p>
            </p:txBody>
          </p:sp>
        </mc:Fallback>
      </mc:AlternateContent>
    </p:spTree>
    <p:extLst>
      <p:ext uri="{BB962C8B-B14F-4D97-AF65-F5344CB8AC3E}">
        <p14:creationId xmlns:p14="http://schemas.microsoft.com/office/powerpoint/2010/main" val="20238851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“Want to Survey Me? Then Treat Me”</a:t>
            </a:r>
          </a:p>
        </p:txBody>
      </p:sp>
      <p:sp>
        <p:nvSpPr>
          <p:cNvPr id="3" name="Content Placeholder 2"/>
          <p:cNvSpPr>
            <a:spLocks noGrp="1"/>
          </p:cNvSpPr>
          <p:nvPr>
            <p:ph idx="1"/>
          </p:nvPr>
        </p:nvSpPr>
        <p:spPr/>
        <p:txBody>
          <a:bodyPr/>
          <a:lstStyle/>
          <a:p>
            <a:pPr>
              <a:defRPr/>
            </a:pPr>
            <a:r>
              <a:rPr lang="en-US" dirty="0"/>
              <a:t>Phase-in may not provide enough benefit to late round participants</a:t>
            </a:r>
          </a:p>
          <a:p>
            <a:pPr>
              <a:defRPr/>
            </a:pPr>
            <a:r>
              <a:rPr lang="en-US" dirty="0"/>
              <a:t>Cooperation from control group may be critical</a:t>
            </a:r>
          </a:p>
          <a:p>
            <a:pPr>
              <a:defRPr/>
            </a:pPr>
            <a:endParaRPr lang="en-US" dirty="0"/>
          </a:p>
          <a:p>
            <a:pPr>
              <a:defRPr/>
            </a:pPr>
            <a:endParaRPr lang="en-US" dirty="0"/>
          </a:p>
          <a:p>
            <a:pPr>
              <a:defRPr/>
            </a:pPr>
            <a:r>
              <a:rPr lang="en-US" dirty="0"/>
              <a:t>Consider within-group randomization</a:t>
            </a:r>
          </a:p>
          <a:p>
            <a:pPr>
              <a:defRPr/>
            </a:pPr>
            <a:r>
              <a:rPr lang="en-US" dirty="0"/>
              <a:t>All participants get some benefit</a:t>
            </a:r>
          </a:p>
          <a:p>
            <a:pPr>
              <a:defRPr/>
            </a:pPr>
            <a:r>
              <a:rPr lang="en-US" dirty="0"/>
              <a:t>Concern: increased likelihood of contamination</a:t>
            </a:r>
          </a:p>
        </p:txBody>
      </p:sp>
      <p:sp>
        <p:nvSpPr>
          <p:cNvPr id="5" name="AutoShape 4"/>
          <p:cNvSpPr>
            <a:spLocks noChangeArrowheads="1"/>
          </p:cNvSpPr>
          <p:nvPr/>
        </p:nvSpPr>
        <p:spPr bwMode="black">
          <a:xfrm flipV="1">
            <a:off x="3600450" y="3314700"/>
            <a:ext cx="1771650" cy="285750"/>
          </a:xfrm>
          <a:prstGeom prst="triangle">
            <a:avLst>
              <a:gd name="adj" fmla="val 50000"/>
            </a:avLst>
          </a:prstGeom>
          <a:solidFill>
            <a:schemeClr val="accent2">
              <a:lumMod val="50000"/>
            </a:schemeClr>
          </a:solidFill>
          <a:ln w="15875" algn="ctr">
            <a:solidFill>
              <a:schemeClr val="bg1"/>
            </a:solidFill>
            <a:miter lim="800000"/>
            <a:headEnd/>
            <a:tailEnd/>
          </a:ln>
        </p:spPr>
        <p:txBody>
          <a:bodyPr wrap="none" anchor="ctr"/>
          <a:lstStyle/>
          <a:p>
            <a:pPr>
              <a:buFontTx/>
              <a:buChar char="•"/>
            </a:pPr>
            <a:endParaRPr lang="en-US" sz="1800"/>
          </a:p>
        </p:txBody>
      </p:sp>
    </p:spTree>
    <p:extLst>
      <p:ext uri="{BB962C8B-B14F-4D97-AF65-F5344CB8AC3E}">
        <p14:creationId xmlns:p14="http://schemas.microsoft.com/office/powerpoint/2010/main" val="28206135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rtlCol="0">
            <a:normAutofit/>
          </a:bodyPr>
          <a:lstStyle/>
          <a:p>
            <a:pPr>
              <a:defRPr/>
            </a:pPr>
            <a:r>
              <a:rPr lang="en-US" dirty="0"/>
              <a:t>Encouragement Design</a:t>
            </a:r>
          </a:p>
        </p:txBody>
      </p:sp>
      <p:sp>
        <p:nvSpPr>
          <p:cNvPr id="956419" name="Rectangle 3"/>
          <p:cNvSpPr>
            <a:spLocks noGrp="1" noChangeArrowheads="1"/>
          </p:cNvSpPr>
          <p:nvPr>
            <p:ph idx="1"/>
          </p:nvPr>
        </p:nvSpPr>
        <p:spPr/>
        <p:txBody>
          <a:bodyPr/>
          <a:lstStyle/>
          <a:p>
            <a:pPr eaLnBrk="1" hangingPunct="1"/>
            <a:r>
              <a:rPr lang="en-US" dirty="0"/>
              <a:t>Sometimes it’s practically or ethically impossible to randomize program access</a:t>
            </a:r>
          </a:p>
          <a:p>
            <a:pPr eaLnBrk="1" hangingPunct="1"/>
            <a:r>
              <a:rPr lang="en-US" dirty="0"/>
              <a:t>But most programs have less than 100% take-up</a:t>
            </a:r>
          </a:p>
          <a:p>
            <a:pPr eaLnBrk="1" hangingPunct="1"/>
            <a:r>
              <a:rPr lang="en-US" dirty="0"/>
              <a:t>Randomize encouragement to receive treatment</a:t>
            </a:r>
          </a:p>
        </p:txBody>
      </p:sp>
    </p:spTree>
    <p:custDataLst>
      <p:tags r:id="rId1"/>
    </p:custDataLst>
    <p:extLst>
      <p:ext uri="{BB962C8B-B14F-4D97-AF65-F5344CB8AC3E}">
        <p14:creationId xmlns:p14="http://schemas.microsoft.com/office/powerpoint/2010/main" val="20567074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09" name="Picture 3"/>
          <p:cNvPicPr>
            <a:picLocks noChangeAspect="1"/>
          </p:cNvPicPr>
          <p:nvPr/>
        </p:nvPicPr>
        <p:blipFill>
          <a:blip r:embed="rId4"/>
          <a:srcRect/>
          <a:stretch>
            <a:fillRect/>
          </a:stretch>
        </p:blipFill>
        <p:spPr bwMode="auto">
          <a:xfrm>
            <a:off x="1144191" y="857250"/>
            <a:ext cx="6856809" cy="5143500"/>
          </a:xfrm>
          <a:prstGeom prst="rect">
            <a:avLst/>
          </a:prstGeom>
          <a:noFill/>
          <a:ln w="9525">
            <a:noFill/>
            <a:miter lim="800000"/>
            <a:headEnd/>
            <a:tailEnd/>
          </a:ln>
        </p:spPr>
      </p:pic>
      <p:grpSp>
        <p:nvGrpSpPr>
          <p:cNvPr id="2" name="Group 132"/>
          <p:cNvGrpSpPr>
            <a:grpSpLocks/>
          </p:cNvGrpSpPr>
          <p:nvPr/>
        </p:nvGrpSpPr>
        <p:grpSpPr bwMode="auto">
          <a:xfrm>
            <a:off x="3839767" y="1657350"/>
            <a:ext cx="3921919" cy="4114800"/>
            <a:chOff x="3595688" y="1066800"/>
            <a:chExt cx="5229224" cy="5486400"/>
          </a:xfrm>
        </p:grpSpPr>
        <p:sp>
          <p:nvSpPr>
            <p:cNvPr id="94318" name="Hexagon 46"/>
            <p:cNvSpPr>
              <a:spLocks noChangeArrowheads="1"/>
            </p:cNvSpPr>
            <p:nvPr/>
          </p:nvSpPr>
          <p:spPr bwMode="auto">
            <a:xfrm>
              <a:off x="3595688" y="487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19" name="Hexagon 50"/>
            <p:cNvSpPr>
              <a:spLocks noChangeArrowheads="1"/>
            </p:cNvSpPr>
            <p:nvPr/>
          </p:nvSpPr>
          <p:spPr bwMode="auto">
            <a:xfrm>
              <a:off x="3810000" y="533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0" name="Hexagon 73"/>
            <p:cNvSpPr>
              <a:spLocks noChangeArrowheads="1"/>
            </p:cNvSpPr>
            <p:nvPr/>
          </p:nvSpPr>
          <p:spPr bwMode="auto">
            <a:xfrm>
              <a:off x="57150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1" name="Hexagon 74"/>
            <p:cNvSpPr>
              <a:spLocks noChangeArrowheads="1"/>
            </p:cNvSpPr>
            <p:nvPr/>
          </p:nvSpPr>
          <p:spPr bwMode="auto">
            <a:xfrm>
              <a:off x="4800600"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2" name="Hexagon 82"/>
            <p:cNvSpPr>
              <a:spLocks noChangeArrowheads="1"/>
            </p:cNvSpPr>
            <p:nvPr/>
          </p:nvSpPr>
          <p:spPr bwMode="auto">
            <a:xfrm>
              <a:off x="52578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3" name="Hexagon 85"/>
            <p:cNvSpPr>
              <a:spLocks noChangeArrowheads="1"/>
            </p:cNvSpPr>
            <p:nvPr/>
          </p:nvSpPr>
          <p:spPr bwMode="auto">
            <a:xfrm>
              <a:off x="6034088"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4" name="Hexagon 86"/>
            <p:cNvSpPr>
              <a:spLocks noChangeArrowheads="1"/>
            </p:cNvSpPr>
            <p:nvPr/>
          </p:nvSpPr>
          <p:spPr bwMode="auto">
            <a:xfrm>
              <a:off x="65532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5" name="Hexagon 87"/>
            <p:cNvSpPr>
              <a:spLocks noChangeArrowheads="1"/>
            </p:cNvSpPr>
            <p:nvPr/>
          </p:nvSpPr>
          <p:spPr bwMode="auto">
            <a:xfrm>
              <a:off x="73914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6" name="Hexagon 88"/>
            <p:cNvSpPr>
              <a:spLocks noChangeArrowheads="1"/>
            </p:cNvSpPr>
            <p:nvPr/>
          </p:nvSpPr>
          <p:spPr bwMode="auto">
            <a:xfrm>
              <a:off x="4191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7" name="Hexagon 94"/>
            <p:cNvSpPr>
              <a:spLocks noChangeArrowheads="1"/>
            </p:cNvSpPr>
            <p:nvPr/>
          </p:nvSpPr>
          <p:spPr bwMode="auto">
            <a:xfrm>
              <a:off x="6248400" y="2819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8" name="Hexagon 95"/>
            <p:cNvSpPr>
              <a:spLocks noChangeArrowheads="1"/>
            </p:cNvSpPr>
            <p:nvPr/>
          </p:nvSpPr>
          <p:spPr bwMode="auto">
            <a:xfrm>
              <a:off x="6110288" y="228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9" name="Hexagon 96"/>
            <p:cNvSpPr>
              <a:spLocks noChangeArrowheads="1"/>
            </p:cNvSpPr>
            <p:nvPr/>
          </p:nvSpPr>
          <p:spPr bwMode="auto">
            <a:xfrm>
              <a:off x="5410200" y="144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0" name="Hexagon 98"/>
            <p:cNvSpPr>
              <a:spLocks noChangeArrowheads="1"/>
            </p:cNvSpPr>
            <p:nvPr/>
          </p:nvSpPr>
          <p:spPr bwMode="auto">
            <a:xfrm>
              <a:off x="38100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1" name="Hexagon 99"/>
            <p:cNvSpPr>
              <a:spLocks noChangeArrowheads="1"/>
            </p:cNvSpPr>
            <p:nvPr/>
          </p:nvSpPr>
          <p:spPr bwMode="auto">
            <a:xfrm>
              <a:off x="3657600" y="4038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2" name="Hexagon 100"/>
            <p:cNvSpPr>
              <a:spLocks noChangeArrowheads="1"/>
            </p:cNvSpPr>
            <p:nvPr/>
          </p:nvSpPr>
          <p:spPr bwMode="auto">
            <a:xfrm>
              <a:off x="4572000" y="3429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3" name="Hexagon 102"/>
            <p:cNvSpPr>
              <a:spLocks noChangeArrowheads="1"/>
            </p:cNvSpPr>
            <p:nvPr/>
          </p:nvSpPr>
          <p:spPr bwMode="auto">
            <a:xfrm>
              <a:off x="50292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4" name="Hexagon 106"/>
            <p:cNvSpPr>
              <a:spLocks noChangeArrowheads="1"/>
            </p:cNvSpPr>
            <p:nvPr/>
          </p:nvSpPr>
          <p:spPr bwMode="auto">
            <a:xfrm>
              <a:off x="83820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5" name="Hexagon 108"/>
            <p:cNvSpPr>
              <a:spLocks noChangeArrowheads="1"/>
            </p:cNvSpPr>
            <p:nvPr/>
          </p:nvSpPr>
          <p:spPr bwMode="auto">
            <a:xfrm>
              <a:off x="44958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6" name="Hexagon 110"/>
            <p:cNvSpPr>
              <a:spLocks noChangeArrowheads="1"/>
            </p:cNvSpPr>
            <p:nvPr/>
          </p:nvSpPr>
          <p:spPr bwMode="auto">
            <a:xfrm>
              <a:off x="6858000" y="1981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7" name="Hexagon 111"/>
            <p:cNvSpPr>
              <a:spLocks noChangeArrowheads="1"/>
            </p:cNvSpPr>
            <p:nvPr/>
          </p:nvSpPr>
          <p:spPr bwMode="auto">
            <a:xfrm>
              <a:off x="82296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8" name="Hexagon 112"/>
            <p:cNvSpPr>
              <a:spLocks noChangeArrowheads="1"/>
            </p:cNvSpPr>
            <p:nvPr/>
          </p:nvSpPr>
          <p:spPr bwMode="auto">
            <a:xfrm>
              <a:off x="8001000" y="6172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9" name="Hexagon 113"/>
            <p:cNvSpPr>
              <a:spLocks noChangeArrowheads="1"/>
            </p:cNvSpPr>
            <p:nvPr/>
          </p:nvSpPr>
          <p:spPr bwMode="auto">
            <a:xfrm>
              <a:off x="73914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0" name="Hexagon 114"/>
            <p:cNvSpPr>
              <a:spLocks noChangeArrowheads="1"/>
            </p:cNvSpPr>
            <p:nvPr/>
          </p:nvSpPr>
          <p:spPr bwMode="auto">
            <a:xfrm>
              <a:off x="4419600" y="5410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1" name="Hexagon 115"/>
            <p:cNvSpPr>
              <a:spLocks noChangeArrowheads="1"/>
            </p:cNvSpPr>
            <p:nvPr/>
          </p:nvSpPr>
          <p:spPr bwMode="auto">
            <a:xfrm>
              <a:off x="6858000" y="5562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2" name="Hexagon 117"/>
            <p:cNvSpPr>
              <a:spLocks noChangeArrowheads="1"/>
            </p:cNvSpPr>
            <p:nvPr/>
          </p:nvSpPr>
          <p:spPr bwMode="auto">
            <a:xfrm>
              <a:off x="66294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3" name="Hexagon 118"/>
            <p:cNvSpPr>
              <a:spLocks noChangeArrowheads="1"/>
            </p:cNvSpPr>
            <p:nvPr/>
          </p:nvSpPr>
          <p:spPr bwMode="auto">
            <a:xfrm>
              <a:off x="8077200" y="1219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4" name="Hexagon 120"/>
            <p:cNvSpPr>
              <a:spLocks noChangeArrowheads="1"/>
            </p:cNvSpPr>
            <p:nvPr/>
          </p:nvSpPr>
          <p:spPr bwMode="auto">
            <a:xfrm>
              <a:off x="6705600" y="106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5" name="Hexagon 123"/>
            <p:cNvSpPr>
              <a:spLocks noChangeArrowheads="1"/>
            </p:cNvSpPr>
            <p:nvPr/>
          </p:nvSpPr>
          <p:spPr bwMode="auto">
            <a:xfrm>
              <a:off x="4191000" y="609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6" name="Hexagon 125"/>
            <p:cNvSpPr>
              <a:spLocks noChangeArrowheads="1"/>
            </p:cNvSpPr>
            <p:nvPr/>
          </p:nvSpPr>
          <p:spPr bwMode="auto">
            <a:xfrm>
              <a:off x="4572000" y="152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7" name="Hexagon 128"/>
            <p:cNvSpPr>
              <a:spLocks noChangeArrowheads="1"/>
            </p:cNvSpPr>
            <p:nvPr/>
          </p:nvSpPr>
          <p:spPr bwMode="auto">
            <a:xfrm>
              <a:off x="6172200" y="5638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8" name="Hexagon 129"/>
            <p:cNvSpPr>
              <a:spLocks noChangeArrowheads="1"/>
            </p:cNvSpPr>
            <p:nvPr/>
          </p:nvSpPr>
          <p:spPr bwMode="auto">
            <a:xfrm>
              <a:off x="75438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9" name="Hexagon 130"/>
            <p:cNvSpPr>
              <a:spLocks noChangeArrowheads="1"/>
            </p:cNvSpPr>
            <p:nvPr/>
          </p:nvSpPr>
          <p:spPr bwMode="auto">
            <a:xfrm>
              <a:off x="83058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50" name="Hexagon 131"/>
            <p:cNvSpPr>
              <a:spLocks noChangeArrowheads="1"/>
            </p:cNvSpPr>
            <p:nvPr/>
          </p:nvSpPr>
          <p:spPr bwMode="auto">
            <a:xfrm>
              <a:off x="6553200" y="3505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grpSp>
      <p:sp>
        <p:nvSpPr>
          <p:cNvPr id="84" name="Title 2"/>
          <p:cNvSpPr txBox="1">
            <a:spLocks/>
          </p:cNvSpPr>
          <p:nvPr/>
        </p:nvSpPr>
        <p:spPr bwMode="auto">
          <a:xfrm>
            <a:off x="1143000" y="800100"/>
            <a:ext cx="6858000" cy="685800"/>
          </a:xfrm>
          <a:prstGeom prst="rect">
            <a:avLst/>
          </a:prstGeom>
          <a:solidFill>
            <a:schemeClr val="bg1">
              <a:alpha val="70000"/>
            </a:schemeClr>
          </a:solidFill>
          <a:ln w="9525">
            <a:noFill/>
            <a:miter lim="800000"/>
            <a:headEnd/>
            <a:tailEnd/>
          </a:ln>
        </p:spPr>
        <p:txBody>
          <a:bodyPr anchor="ctr"/>
          <a:lstStyle/>
          <a:p>
            <a:pPr>
              <a:defRPr/>
            </a:pPr>
            <a:r>
              <a:rPr lang="en-US" sz="3300" dirty="0">
                <a:latin typeface="Garamond" pitchFamily="18" charset="0"/>
                <a:cs typeface="Calibri"/>
              </a:rPr>
              <a:t>  Encouragement design</a:t>
            </a:r>
          </a:p>
        </p:txBody>
      </p:sp>
      <p:grpSp>
        <p:nvGrpSpPr>
          <p:cNvPr id="257" name="Group 256"/>
          <p:cNvGrpSpPr>
            <a:grpSpLocks/>
          </p:cNvGrpSpPr>
          <p:nvPr/>
        </p:nvGrpSpPr>
        <p:grpSpPr bwMode="auto">
          <a:xfrm>
            <a:off x="4000501" y="1828801"/>
            <a:ext cx="2116931" cy="3555206"/>
            <a:chOff x="762000" y="2438400"/>
            <a:chExt cx="2822829" cy="4739640"/>
          </a:xfrm>
        </p:grpSpPr>
        <p:sp>
          <p:nvSpPr>
            <p:cNvPr id="253" name="Hexagon 252"/>
            <p:cNvSpPr>
              <a:spLocks noChangeArrowheads="1"/>
            </p:cNvSpPr>
            <p:nvPr/>
          </p:nvSpPr>
          <p:spPr bwMode="auto">
            <a:xfrm>
              <a:off x="3124413" y="6781218"/>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4" name="Hexagon 253"/>
            <p:cNvSpPr>
              <a:spLocks noChangeArrowheads="1"/>
            </p:cNvSpPr>
            <p:nvPr/>
          </p:nvSpPr>
          <p:spPr bwMode="auto">
            <a:xfrm>
              <a:off x="762000" y="6476459"/>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5" name="Hexagon 254"/>
            <p:cNvSpPr>
              <a:spLocks noChangeArrowheads="1"/>
            </p:cNvSpPr>
            <p:nvPr/>
          </p:nvSpPr>
          <p:spPr bwMode="auto">
            <a:xfrm>
              <a:off x="1981310" y="4114575"/>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6" name="Hexagon 255"/>
            <p:cNvSpPr>
              <a:spLocks noChangeArrowheads="1"/>
            </p:cNvSpPr>
            <p:nvPr/>
          </p:nvSpPr>
          <p:spPr bwMode="auto">
            <a:xfrm>
              <a:off x="1143034" y="2438400"/>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276" name="Group 275"/>
          <p:cNvGrpSpPr>
            <a:grpSpLocks/>
          </p:cNvGrpSpPr>
          <p:nvPr/>
        </p:nvGrpSpPr>
        <p:grpSpPr bwMode="auto">
          <a:xfrm>
            <a:off x="4572001" y="1771651"/>
            <a:ext cx="3202781" cy="3555206"/>
            <a:chOff x="4572000" y="1219200"/>
            <a:chExt cx="4270629" cy="4739640"/>
          </a:xfrm>
        </p:grpSpPr>
        <p:sp>
          <p:nvSpPr>
            <p:cNvPr id="258" name="Hexagon 257"/>
            <p:cNvSpPr>
              <a:spLocks noChangeAspect="1" noChangeArrowheads="1"/>
            </p:cNvSpPr>
            <p:nvPr/>
          </p:nvSpPr>
          <p:spPr bwMode="auto">
            <a:xfrm>
              <a:off x="8077408" y="1219200"/>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59" name="Hexagon 258"/>
            <p:cNvSpPr>
              <a:spLocks noChangeAspect="1" noChangeArrowheads="1"/>
            </p:cNvSpPr>
            <p:nvPr/>
          </p:nvSpPr>
          <p:spPr bwMode="auto">
            <a:xfrm>
              <a:off x="8382227" y="4571551"/>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60" name="Hexagon 259"/>
            <p:cNvSpPr>
              <a:spLocks noChangeAspect="1" noChangeArrowheads="1"/>
            </p:cNvSpPr>
            <p:nvPr/>
          </p:nvSpPr>
          <p:spPr bwMode="auto">
            <a:xfrm>
              <a:off x="6858136" y="5562018"/>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74" name="Hexagon 273"/>
            <p:cNvSpPr>
              <a:spLocks noChangeAspect="1" noChangeArrowheads="1"/>
            </p:cNvSpPr>
            <p:nvPr/>
          </p:nvSpPr>
          <p:spPr bwMode="auto">
            <a:xfrm>
              <a:off x="4572000" y="3428704"/>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294" name="Group 293"/>
          <p:cNvGrpSpPr>
            <a:grpSpLocks/>
          </p:cNvGrpSpPr>
          <p:nvPr/>
        </p:nvGrpSpPr>
        <p:grpSpPr bwMode="auto">
          <a:xfrm>
            <a:off x="3829051" y="1988344"/>
            <a:ext cx="3888581" cy="3452813"/>
            <a:chOff x="1066800" y="4556760"/>
            <a:chExt cx="5185029" cy="4602480"/>
          </a:xfrm>
        </p:grpSpPr>
        <p:sp>
          <p:nvSpPr>
            <p:cNvPr id="282" name="Hexagon 281"/>
            <p:cNvSpPr>
              <a:spLocks noChangeAspect="1" noChangeArrowheads="1"/>
            </p:cNvSpPr>
            <p:nvPr/>
          </p:nvSpPr>
          <p:spPr bwMode="auto">
            <a:xfrm>
              <a:off x="4114949" y="73150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3" name="Hexagon 282"/>
            <p:cNvSpPr>
              <a:spLocks noChangeAspect="1" noChangeArrowheads="1"/>
            </p:cNvSpPr>
            <p:nvPr/>
          </p:nvSpPr>
          <p:spPr bwMode="auto">
            <a:xfrm>
              <a:off x="4038746" y="8291118"/>
              <a:ext cx="460398" cy="395178"/>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4" name="Hexagon 283"/>
            <p:cNvSpPr>
              <a:spLocks noChangeAspect="1" noChangeArrowheads="1"/>
            </p:cNvSpPr>
            <p:nvPr/>
          </p:nvSpPr>
          <p:spPr bwMode="auto">
            <a:xfrm>
              <a:off x="3200505" y="87624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5" name="Hexagon 284"/>
            <p:cNvSpPr>
              <a:spLocks noChangeAspect="1" noChangeArrowheads="1"/>
            </p:cNvSpPr>
            <p:nvPr/>
          </p:nvSpPr>
          <p:spPr bwMode="auto">
            <a:xfrm>
              <a:off x="4876987" y="6629463"/>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6" name="Hexagon 285"/>
            <p:cNvSpPr>
              <a:spLocks noChangeAspect="1" noChangeArrowheads="1"/>
            </p:cNvSpPr>
            <p:nvPr/>
          </p:nvSpPr>
          <p:spPr bwMode="auto">
            <a:xfrm>
              <a:off x="1905041" y="8457759"/>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7" name="Hexagon 286"/>
            <p:cNvSpPr>
              <a:spLocks noChangeAspect="1" noChangeArrowheads="1"/>
            </p:cNvSpPr>
            <p:nvPr/>
          </p:nvSpPr>
          <p:spPr bwMode="auto">
            <a:xfrm>
              <a:off x="3733931" y="5867673"/>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8" name="Hexagon 287"/>
            <p:cNvSpPr>
              <a:spLocks noChangeAspect="1" noChangeArrowheads="1"/>
            </p:cNvSpPr>
            <p:nvPr/>
          </p:nvSpPr>
          <p:spPr bwMode="auto">
            <a:xfrm>
              <a:off x="1066800" y="7924506"/>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9" name="Hexagon 288"/>
            <p:cNvSpPr>
              <a:spLocks noChangeAspect="1" noChangeArrowheads="1"/>
            </p:cNvSpPr>
            <p:nvPr/>
          </p:nvSpPr>
          <p:spPr bwMode="auto">
            <a:xfrm>
              <a:off x="1981245" y="5791494"/>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0" name="Hexagon 289"/>
            <p:cNvSpPr>
              <a:spLocks noChangeAspect="1" noChangeArrowheads="1"/>
            </p:cNvSpPr>
            <p:nvPr/>
          </p:nvSpPr>
          <p:spPr bwMode="auto">
            <a:xfrm>
              <a:off x="2057449" y="4556760"/>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1" name="Hexagon 290"/>
            <p:cNvSpPr>
              <a:spLocks noChangeAspect="1" noChangeArrowheads="1"/>
            </p:cNvSpPr>
            <p:nvPr/>
          </p:nvSpPr>
          <p:spPr bwMode="auto">
            <a:xfrm>
              <a:off x="4343561" y="5029704"/>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2" name="Hexagon 291"/>
            <p:cNvSpPr>
              <a:spLocks noChangeAspect="1" noChangeArrowheads="1"/>
            </p:cNvSpPr>
            <p:nvPr/>
          </p:nvSpPr>
          <p:spPr bwMode="auto">
            <a:xfrm>
              <a:off x="5715228" y="5639136"/>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3" name="Hexagon 292"/>
            <p:cNvSpPr>
              <a:spLocks noChangeAspect="1" noChangeArrowheads="1"/>
            </p:cNvSpPr>
            <p:nvPr/>
          </p:nvSpPr>
          <p:spPr bwMode="auto">
            <a:xfrm>
              <a:off x="5791431" y="87624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02" name="Group 301"/>
          <p:cNvGrpSpPr>
            <a:grpSpLocks/>
          </p:cNvGrpSpPr>
          <p:nvPr/>
        </p:nvGrpSpPr>
        <p:grpSpPr bwMode="auto">
          <a:xfrm>
            <a:off x="3829051" y="1645445"/>
            <a:ext cx="3659981" cy="4126706"/>
            <a:chOff x="3581400" y="1051560"/>
            <a:chExt cx="4880229" cy="5501640"/>
          </a:xfrm>
        </p:grpSpPr>
        <p:grpSp>
          <p:nvGrpSpPr>
            <p:cNvPr id="94284" name="Group 249"/>
            <p:cNvGrpSpPr>
              <a:grpSpLocks/>
            </p:cNvGrpSpPr>
            <p:nvPr/>
          </p:nvGrpSpPr>
          <p:grpSpPr bwMode="auto">
            <a:xfrm>
              <a:off x="3581400" y="1051560"/>
              <a:ext cx="4880229" cy="5501640"/>
              <a:chOff x="-533400" y="3124200"/>
              <a:chExt cx="4880229" cy="5501640"/>
            </a:xfrm>
          </p:grpSpPr>
          <p:sp>
            <p:nvSpPr>
              <p:cNvPr id="239" name="Hexagon 238"/>
              <p:cNvSpPr>
                <a:spLocks noChangeAspect="1" noChangeArrowheads="1"/>
              </p:cNvSpPr>
              <p:nvPr/>
            </p:nvSpPr>
            <p:spPr bwMode="auto">
              <a:xfrm>
                <a:off x="1143087" y="7009952"/>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0" name="Hexagon 239"/>
              <p:cNvSpPr>
                <a:spLocks noChangeAspect="1" noChangeArrowheads="1"/>
              </p:cNvSpPr>
              <p:nvPr/>
            </p:nvSpPr>
            <p:spPr bwMode="auto">
              <a:xfrm>
                <a:off x="1295495" y="3505156"/>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1" name="Hexagon 240"/>
              <p:cNvSpPr>
                <a:spLocks noChangeAspect="1" noChangeArrowheads="1"/>
              </p:cNvSpPr>
              <p:nvPr/>
            </p:nvSpPr>
            <p:spPr bwMode="auto">
              <a:xfrm>
                <a:off x="3429206" y="4648024"/>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2" name="Hexagon 241"/>
              <p:cNvSpPr>
                <a:spLocks noChangeAspect="1" noChangeArrowheads="1"/>
              </p:cNvSpPr>
              <p:nvPr/>
            </p:nvSpPr>
            <p:spPr bwMode="auto">
              <a:xfrm>
                <a:off x="-533400" y="6095657"/>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3" name="Hexagon 242"/>
              <p:cNvSpPr>
                <a:spLocks noChangeAspect="1" noChangeArrowheads="1"/>
              </p:cNvSpPr>
              <p:nvPr/>
            </p:nvSpPr>
            <p:spPr bwMode="auto">
              <a:xfrm>
                <a:off x="685863" y="6233754"/>
                <a:ext cx="460399" cy="395241"/>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4" name="Hexagon 243"/>
              <p:cNvSpPr>
                <a:spLocks noChangeAspect="1" noChangeArrowheads="1"/>
              </p:cNvSpPr>
              <p:nvPr/>
            </p:nvSpPr>
            <p:spPr bwMode="auto">
              <a:xfrm>
                <a:off x="-304788" y="502898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5" name="Hexagon 244"/>
              <p:cNvSpPr>
                <a:spLocks noChangeAspect="1" noChangeArrowheads="1"/>
              </p:cNvSpPr>
              <p:nvPr/>
            </p:nvSpPr>
            <p:spPr bwMode="auto">
              <a:xfrm>
                <a:off x="1905127" y="6248039"/>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6" name="Hexagon 245"/>
              <p:cNvSpPr>
                <a:spLocks noChangeAspect="1" noChangeArrowheads="1"/>
              </p:cNvSpPr>
              <p:nvPr/>
            </p:nvSpPr>
            <p:spPr bwMode="auto">
              <a:xfrm>
                <a:off x="76232" y="815282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7" name="Hexagon 246"/>
              <p:cNvSpPr>
                <a:spLocks noChangeAspect="1" noChangeArrowheads="1"/>
              </p:cNvSpPr>
              <p:nvPr/>
            </p:nvSpPr>
            <p:spPr bwMode="auto">
              <a:xfrm>
                <a:off x="2590963" y="312420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8" name="Hexagon 247"/>
              <p:cNvSpPr>
                <a:spLocks noChangeAspect="1" noChangeArrowheads="1"/>
              </p:cNvSpPr>
              <p:nvPr/>
            </p:nvSpPr>
            <p:spPr bwMode="auto">
              <a:xfrm>
                <a:off x="3276798" y="6628995"/>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9" name="Hexagon 248"/>
              <p:cNvSpPr>
                <a:spLocks noChangeAspect="1" noChangeArrowheads="1"/>
              </p:cNvSpPr>
              <p:nvPr/>
            </p:nvSpPr>
            <p:spPr bwMode="auto">
              <a:xfrm>
                <a:off x="3886430" y="8229011"/>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sp>
          <p:nvSpPr>
            <p:cNvPr id="296" name="Hexagon 295"/>
            <p:cNvSpPr>
              <a:spLocks noChangeAspect="1" noChangeArrowheads="1"/>
            </p:cNvSpPr>
            <p:nvPr/>
          </p:nvSpPr>
          <p:spPr bwMode="auto">
            <a:xfrm>
              <a:off x="6096131" y="2286492"/>
              <a:ext cx="460399" cy="39524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97" name="Hexagon 296"/>
            <p:cNvSpPr>
              <a:spLocks noChangeAspect="1" noChangeArrowheads="1"/>
            </p:cNvSpPr>
            <p:nvPr/>
          </p:nvSpPr>
          <p:spPr bwMode="auto">
            <a:xfrm>
              <a:off x="6550180" y="3505552"/>
              <a:ext cx="460399" cy="39524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238" name="Group 237"/>
          <p:cNvGrpSpPr>
            <a:grpSpLocks/>
          </p:cNvGrpSpPr>
          <p:nvPr/>
        </p:nvGrpSpPr>
        <p:grpSpPr bwMode="auto">
          <a:xfrm>
            <a:off x="3886201" y="1657350"/>
            <a:ext cx="3589735" cy="4114800"/>
            <a:chOff x="3657600" y="1066800"/>
            <a:chExt cx="4786312" cy="5486400"/>
          </a:xfrm>
        </p:grpSpPr>
        <p:grpSp>
          <p:nvGrpSpPr>
            <p:cNvPr id="94266" name="Group 235"/>
            <p:cNvGrpSpPr>
              <a:grpSpLocks/>
            </p:cNvGrpSpPr>
            <p:nvPr/>
          </p:nvGrpSpPr>
          <p:grpSpPr bwMode="auto">
            <a:xfrm>
              <a:off x="3657600" y="1066800"/>
              <a:ext cx="4786312" cy="5486400"/>
              <a:chOff x="-609600" y="4572000"/>
              <a:chExt cx="4786312" cy="5486400"/>
            </a:xfrm>
          </p:grpSpPr>
          <p:sp>
            <p:nvSpPr>
              <p:cNvPr id="220" name="Hexagon 219"/>
              <p:cNvSpPr>
                <a:spLocks noChangeArrowheads="1"/>
              </p:cNvSpPr>
              <p:nvPr/>
            </p:nvSpPr>
            <p:spPr bwMode="auto">
              <a:xfrm>
                <a:off x="-76200" y="9601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1" name="Hexagon 220"/>
              <p:cNvSpPr>
                <a:spLocks noChangeArrowheads="1"/>
              </p:cNvSpPr>
              <p:nvPr/>
            </p:nvSpPr>
            <p:spPr bwMode="auto">
              <a:xfrm>
                <a:off x="990600" y="8458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2" name="Hexagon 221"/>
              <p:cNvSpPr>
                <a:spLocks noChangeArrowheads="1"/>
              </p:cNvSpPr>
              <p:nvPr/>
            </p:nvSpPr>
            <p:spPr bwMode="auto">
              <a:xfrm>
                <a:off x="-457200" y="8839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3" name="Hexagon 222"/>
              <p:cNvSpPr>
                <a:spLocks noChangeArrowheads="1"/>
              </p:cNvSpPr>
              <p:nvPr/>
            </p:nvSpPr>
            <p:spPr bwMode="auto">
              <a:xfrm>
                <a:off x="-609600" y="75438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4" name="Hexagon 223"/>
              <p:cNvSpPr>
                <a:spLocks noChangeArrowheads="1"/>
              </p:cNvSpPr>
              <p:nvPr/>
            </p:nvSpPr>
            <p:spPr bwMode="auto">
              <a:xfrm>
                <a:off x="1752600" y="7696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5" name="Hexagon 224"/>
              <p:cNvSpPr>
                <a:spLocks noChangeArrowheads="1"/>
              </p:cNvSpPr>
              <p:nvPr/>
            </p:nvSpPr>
            <p:spPr bwMode="auto">
              <a:xfrm>
                <a:off x="533400" y="7696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6" name="Hexagon 225"/>
              <p:cNvSpPr>
                <a:spLocks noChangeArrowheads="1"/>
              </p:cNvSpPr>
              <p:nvPr/>
            </p:nvSpPr>
            <p:spPr bwMode="auto">
              <a:xfrm>
                <a:off x="2285999" y="70104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7" name="Hexagon 226"/>
              <p:cNvSpPr>
                <a:spLocks noChangeArrowheads="1"/>
              </p:cNvSpPr>
              <p:nvPr/>
            </p:nvSpPr>
            <p:spPr bwMode="auto">
              <a:xfrm>
                <a:off x="-457200" y="6477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8" name="Hexagon 227"/>
              <p:cNvSpPr>
                <a:spLocks noChangeArrowheads="1"/>
              </p:cNvSpPr>
              <p:nvPr/>
            </p:nvSpPr>
            <p:spPr bwMode="auto">
              <a:xfrm>
                <a:off x="762000" y="6477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9" name="Hexagon 228"/>
              <p:cNvSpPr>
                <a:spLocks noChangeArrowheads="1"/>
              </p:cNvSpPr>
              <p:nvPr/>
            </p:nvSpPr>
            <p:spPr bwMode="auto">
              <a:xfrm>
                <a:off x="1828799" y="5791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0" name="Hexagon 229"/>
              <p:cNvSpPr>
                <a:spLocks noChangeArrowheads="1"/>
              </p:cNvSpPr>
              <p:nvPr/>
            </p:nvSpPr>
            <p:spPr bwMode="auto">
              <a:xfrm>
                <a:off x="1143000" y="4953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1" name="Hexagon 230"/>
              <p:cNvSpPr>
                <a:spLocks noChangeArrowheads="1"/>
              </p:cNvSpPr>
              <p:nvPr/>
            </p:nvSpPr>
            <p:spPr bwMode="auto">
              <a:xfrm>
                <a:off x="-76200" y="48006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2" name="Hexagon 231"/>
              <p:cNvSpPr>
                <a:spLocks noChangeArrowheads="1"/>
              </p:cNvSpPr>
              <p:nvPr/>
            </p:nvSpPr>
            <p:spPr bwMode="auto">
              <a:xfrm>
                <a:off x="2438399" y="4572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3" name="Hexagon 232"/>
              <p:cNvSpPr>
                <a:spLocks noChangeArrowheads="1"/>
              </p:cNvSpPr>
              <p:nvPr/>
            </p:nvSpPr>
            <p:spPr bwMode="auto">
              <a:xfrm>
                <a:off x="3276599" y="6096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4" name="Hexagon 233"/>
              <p:cNvSpPr>
                <a:spLocks noChangeArrowheads="1"/>
              </p:cNvSpPr>
              <p:nvPr/>
            </p:nvSpPr>
            <p:spPr bwMode="auto">
              <a:xfrm>
                <a:off x="3124199" y="8077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5" name="Hexagon 234"/>
              <p:cNvSpPr>
                <a:spLocks noChangeArrowheads="1"/>
              </p:cNvSpPr>
              <p:nvPr/>
            </p:nvSpPr>
            <p:spPr bwMode="auto">
              <a:xfrm>
                <a:off x="3733799" y="96774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sp>
          <p:nvSpPr>
            <p:cNvPr id="237" name="Hexagon 236"/>
            <p:cNvSpPr>
              <a:spLocks noChangeArrowheads="1"/>
            </p:cNvSpPr>
            <p:nvPr/>
          </p:nvSpPr>
          <p:spPr bwMode="auto">
            <a:xfrm>
              <a:off x="6172199" y="56388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181" name="Group 180"/>
          <p:cNvGrpSpPr>
            <a:grpSpLocks/>
          </p:cNvGrpSpPr>
          <p:nvPr/>
        </p:nvGrpSpPr>
        <p:grpSpPr bwMode="auto">
          <a:xfrm>
            <a:off x="3829051" y="1771650"/>
            <a:ext cx="3932635" cy="3657600"/>
            <a:chOff x="-1752600" y="3200400"/>
            <a:chExt cx="5243512" cy="4876800"/>
          </a:xfrm>
        </p:grpSpPr>
        <p:sp>
          <p:nvSpPr>
            <p:cNvPr id="163" name="Hexagon 162"/>
            <p:cNvSpPr>
              <a:spLocks noChangeArrowheads="1"/>
            </p:cNvSpPr>
            <p:nvPr/>
          </p:nvSpPr>
          <p:spPr bwMode="auto">
            <a:xfrm>
              <a:off x="1219199" y="7239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5" name="Hexagon 164"/>
            <p:cNvSpPr>
              <a:spLocks noChangeArrowheads="1"/>
            </p:cNvSpPr>
            <p:nvPr/>
          </p:nvSpPr>
          <p:spPr bwMode="auto">
            <a:xfrm>
              <a:off x="-762000" y="5410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7" name="Hexagon 166"/>
            <p:cNvSpPr>
              <a:spLocks noChangeArrowheads="1"/>
            </p:cNvSpPr>
            <p:nvPr/>
          </p:nvSpPr>
          <p:spPr bwMode="auto">
            <a:xfrm>
              <a:off x="-838200" y="4724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8" name="Hexagon 167"/>
            <p:cNvSpPr>
              <a:spLocks noChangeArrowheads="1"/>
            </p:cNvSpPr>
            <p:nvPr/>
          </p:nvSpPr>
          <p:spPr bwMode="auto">
            <a:xfrm>
              <a:off x="-914400" y="7391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9" name="Hexagon 168"/>
            <p:cNvSpPr>
              <a:spLocks noChangeArrowheads="1"/>
            </p:cNvSpPr>
            <p:nvPr/>
          </p:nvSpPr>
          <p:spPr bwMode="auto">
            <a:xfrm>
              <a:off x="-1752600" y="6858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0" name="Hexagon 169"/>
            <p:cNvSpPr>
              <a:spLocks noChangeArrowheads="1"/>
            </p:cNvSpPr>
            <p:nvPr/>
          </p:nvSpPr>
          <p:spPr bwMode="auto">
            <a:xfrm>
              <a:off x="381000" y="7696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1" name="Hexagon 170"/>
            <p:cNvSpPr>
              <a:spLocks noChangeArrowheads="1"/>
            </p:cNvSpPr>
            <p:nvPr/>
          </p:nvSpPr>
          <p:spPr bwMode="auto">
            <a:xfrm>
              <a:off x="1295399" y="6248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2" name="Hexagon 171"/>
            <p:cNvSpPr>
              <a:spLocks noChangeArrowheads="1"/>
            </p:cNvSpPr>
            <p:nvPr/>
          </p:nvSpPr>
          <p:spPr bwMode="auto">
            <a:xfrm>
              <a:off x="2057399" y="55626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3" name="Hexagon 172"/>
            <p:cNvSpPr>
              <a:spLocks noChangeArrowheads="1"/>
            </p:cNvSpPr>
            <p:nvPr/>
          </p:nvSpPr>
          <p:spPr bwMode="auto">
            <a:xfrm>
              <a:off x="-762000" y="3505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4" name="Hexagon 173"/>
            <p:cNvSpPr>
              <a:spLocks noChangeArrowheads="1"/>
            </p:cNvSpPr>
            <p:nvPr/>
          </p:nvSpPr>
          <p:spPr bwMode="auto">
            <a:xfrm>
              <a:off x="914399" y="48006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5" name="Hexagon 174"/>
            <p:cNvSpPr>
              <a:spLocks noChangeArrowheads="1"/>
            </p:cNvSpPr>
            <p:nvPr/>
          </p:nvSpPr>
          <p:spPr bwMode="auto">
            <a:xfrm>
              <a:off x="1523999" y="3962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6" name="Hexagon 175"/>
            <p:cNvSpPr>
              <a:spLocks noChangeArrowheads="1"/>
            </p:cNvSpPr>
            <p:nvPr/>
          </p:nvSpPr>
          <p:spPr bwMode="auto">
            <a:xfrm>
              <a:off x="2743199" y="3200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7" name="Hexagon 176"/>
            <p:cNvSpPr>
              <a:spLocks noChangeArrowheads="1"/>
            </p:cNvSpPr>
            <p:nvPr/>
          </p:nvSpPr>
          <p:spPr bwMode="auto">
            <a:xfrm>
              <a:off x="2895599" y="4572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8" name="Hexagon 177"/>
            <p:cNvSpPr>
              <a:spLocks noChangeArrowheads="1"/>
            </p:cNvSpPr>
            <p:nvPr/>
          </p:nvSpPr>
          <p:spPr bwMode="auto">
            <a:xfrm>
              <a:off x="3047999" y="6553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9" name="Hexagon 178"/>
            <p:cNvSpPr>
              <a:spLocks noChangeArrowheads="1"/>
            </p:cNvSpPr>
            <p:nvPr/>
          </p:nvSpPr>
          <p:spPr bwMode="auto">
            <a:xfrm>
              <a:off x="1523999" y="75438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80" name="Hexagon 179"/>
            <p:cNvSpPr>
              <a:spLocks noChangeArrowheads="1"/>
            </p:cNvSpPr>
            <p:nvPr/>
          </p:nvSpPr>
          <p:spPr bwMode="auto">
            <a:xfrm>
              <a:off x="2971799" y="7696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36" name="Group 335"/>
          <p:cNvGrpSpPr>
            <a:grpSpLocks/>
          </p:cNvGrpSpPr>
          <p:nvPr/>
        </p:nvGrpSpPr>
        <p:grpSpPr bwMode="auto">
          <a:xfrm>
            <a:off x="1314450" y="1732361"/>
            <a:ext cx="2514600" cy="542456"/>
            <a:chOff x="228600" y="1066800"/>
            <a:chExt cx="3352800" cy="722983"/>
          </a:xfrm>
          <a:solidFill>
            <a:srgbClr val="E9E5C5"/>
          </a:solidFill>
        </p:grpSpPr>
        <p:sp>
          <p:nvSpPr>
            <p:cNvPr id="305" name="TextBox 304"/>
            <p:cNvSpPr txBox="1"/>
            <p:nvPr/>
          </p:nvSpPr>
          <p:spPr>
            <a:xfrm>
              <a:off x="228600" y="106680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E22F01"/>
                  </a:solidFill>
                  <a:latin typeface="Garamond" pitchFamily="18" charset="0"/>
                  <a:cs typeface="Arial"/>
                </a:rPr>
                <a:t>Encourage</a:t>
              </a:r>
            </a:p>
            <a:p>
              <a:pPr>
                <a:defRPr/>
              </a:pPr>
              <a:endParaRPr lang="en-US" sz="600" dirty="0">
                <a:solidFill>
                  <a:srgbClr val="FF0000"/>
                </a:solidFill>
                <a:latin typeface="Garamond" pitchFamily="18" charset="0"/>
                <a:cs typeface="Arial"/>
              </a:endParaRPr>
            </a:p>
          </p:txBody>
        </p:sp>
        <p:sp>
          <p:nvSpPr>
            <p:cNvPr id="162" name="Hexagon 161"/>
            <p:cNvSpPr>
              <a:spLocks noChangeArrowheads="1"/>
            </p:cNvSpPr>
            <p:nvPr/>
          </p:nvSpPr>
          <p:spPr bwMode="auto">
            <a:xfrm>
              <a:off x="395288" y="1219139"/>
              <a:ext cx="442912" cy="380846"/>
            </a:xfrm>
            <a:prstGeom prst="hexagon">
              <a:avLst>
                <a:gd name="adj" fmla="val 25053"/>
                <a:gd name="vf" fmla="val 115470"/>
              </a:avLst>
            </a:prstGeom>
            <a:grp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35" name="Group 334"/>
          <p:cNvGrpSpPr>
            <a:grpSpLocks/>
          </p:cNvGrpSpPr>
          <p:nvPr/>
        </p:nvGrpSpPr>
        <p:grpSpPr bwMode="auto">
          <a:xfrm>
            <a:off x="1314450" y="2343148"/>
            <a:ext cx="2514600" cy="542456"/>
            <a:chOff x="228600" y="2005280"/>
            <a:chExt cx="3352800" cy="722983"/>
          </a:xfrm>
          <a:solidFill>
            <a:srgbClr val="E9E5C5"/>
          </a:solidFill>
        </p:grpSpPr>
        <p:sp>
          <p:nvSpPr>
            <p:cNvPr id="333" name="TextBox 332"/>
            <p:cNvSpPr txBox="1"/>
            <p:nvPr/>
          </p:nvSpPr>
          <p:spPr>
            <a:xfrm>
              <a:off x="228600" y="200528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024FAB"/>
                  </a:solidFill>
                  <a:latin typeface="Garamond" pitchFamily="18" charset="0"/>
                  <a:cs typeface="Arial"/>
                </a:rPr>
                <a:t>Do not encourage</a:t>
              </a:r>
            </a:p>
            <a:p>
              <a:pPr>
                <a:defRPr/>
              </a:pPr>
              <a:endParaRPr lang="en-US" sz="600" dirty="0">
                <a:solidFill>
                  <a:srgbClr val="FF0000"/>
                </a:solidFill>
                <a:latin typeface="Garamond" pitchFamily="18" charset="0"/>
                <a:cs typeface="Arial"/>
              </a:endParaRPr>
            </a:p>
          </p:txBody>
        </p:sp>
        <p:sp>
          <p:nvSpPr>
            <p:cNvPr id="306" name="Hexagon 305"/>
            <p:cNvSpPr>
              <a:spLocks noChangeArrowheads="1"/>
            </p:cNvSpPr>
            <p:nvPr/>
          </p:nvSpPr>
          <p:spPr bwMode="auto">
            <a:xfrm>
              <a:off x="381000" y="2133816"/>
              <a:ext cx="442913" cy="380846"/>
            </a:xfrm>
            <a:prstGeom prst="hexagon">
              <a:avLst>
                <a:gd name="adj" fmla="val 25053"/>
                <a:gd name="vf" fmla="val 115470"/>
              </a:avLst>
            </a:prstGeom>
            <a:grp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45" name="Group 344"/>
          <p:cNvGrpSpPr>
            <a:grpSpLocks/>
          </p:cNvGrpSpPr>
          <p:nvPr/>
        </p:nvGrpSpPr>
        <p:grpSpPr bwMode="auto">
          <a:xfrm>
            <a:off x="1314450" y="3314697"/>
            <a:ext cx="2514600" cy="542456"/>
            <a:chOff x="228600" y="3276600"/>
            <a:chExt cx="3352800" cy="722983"/>
          </a:xfrm>
          <a:solidFill>
            <a:srgbClr val="E9E5C5"/>
          </a:solidFill>
        </p:grpSpPr>
        <p:sp>
          <p:nvSpPr>
            <p:cNvPr id="339" name="TextBox 338"/>
            <p:cNvSpPr txBox="1"/>
            <p:nvPr/>
          </p:nvSpPr>
          <p:spPr>
            <a:xfrm>
              <a:off x="228600" y="327660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E22F01"/>
                  </a:solidFill>
                  <a:latin typeface="Garamond" pitchFamily="18" charset="0"/>
                  <a:cs typeface="Arial"/>
                </a:rPr>
                <a:t>participated</a:t>
              </a:r>
            </a:p>
            <a:p>
              <a:pPr>
                <a:defRPr/>
              </a:pPr>
              <a:endParaRPr lang="en-US" sz="600" dirty="0">
                <a:solidFill>
                  <a:srgbClr val="FF0000"/>
                </a:solidFill>
                <a:latin typeface="Garamond" pitchFamily="18" charset="0"/>
                <a:cs typeface="Arial"/>
              </a:endParaRPr>
            </a:p>
          </p:txBody>
        </p:sp>
        <p:sp>
          <p:nvSpPr>
            <p:cNvPr id="157" name="Hexagon 156"/>
            <p:cNvSpPr>
              <a:spLocks noChangeArrowheads="1"/>
            </p:cNvSpPr>
            <p:nvPr/>
          </p:nvSpPr>
          <p:spPr bwMode="auto">
            <a:xfrm>
              <a:off x="407988" y="3428938"/>
              <a:ext cx="354012" cy="304677"/>
            </a:xfrm>
            <a:prstGeom prst="hexagon">
              <a:avLst>
                <a:gd name="adj" fmla="val 25053"/>
                <a:gd name="vf" fmla="val 115470"/>
              </a:avLst>
            </a:prstGeom>
            <a:solidFill>
              <a:schemeClr val="accent5">
                <a:lumMod val="75000"/>
              </a:schemeClr>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44" name="Group 343"/>
          <p:cNvGrpSpPr>
            <a:grpSpLocks/>
          </p:cNvGrpSpPr>
          <p:nvPr/>
        </p:nvGrpSpPr>
        <p:grpSpPr bwMode="auto">
          <a:xfrm>
            <a:off x="1314450" y="3886196"/>
            <a:ext cx="2514600" cy="542456"/>
            <a:chOff x="228600" y="4114800"/>
            <a:chExt cx="3352800" cy="722983"/>
          </a:xfrm>
        </p:grpSpPr>
        <p:sp>
          <p:nvSpPr>
            <p:cNvPr id="342" name="TextBox 341"/>
            <p:cNvSpPr txBox="1"/>
            <p:nvPr/>
          </p:nvSpPr>
          <p:spPr>
            <a:xfrm>
              <a:off x="228600" y="4114800"/>
              <a:ext cx="3352800" cy="722983"/>
            </a:xfrm>
            <a:prstGeom prst="rect">
              <a:avLst/>
            </a:prstGeom>
            <a:solidFill>
              <a:srgbClr val="E9E5C5">
                <a:alpha val="80000"/>
              </a:srgbClr>
            </a:solid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024FAB"/>
                  </a:solidFill>
                  <a:latin typeface="Garamond" pitchFamily="18" charset="0"/>
                  <a:cs typeface="Arial"/>
                </a:rPr>
                <a:t>did not participate</a:t>
              </a:r>
            </a:p>
            <a:p>
              <a:pPr>
                <a:defRPr/>
              </a:pPr>
              <a:endParaRPr lang="en-US" sz="600" dirty="0">
                <a:solidFill>
                  <a:srgbClr val="FF0000"/>
                </a:solidFill>
                <a:latin typeface="Garamond" pitchFamily="18" charset="0"/>
                <a:cs typeface="Arial"/>
              </a:endParaRPr>
            </a:p>
          </p:txBody>
        </p:sp>
        <p:sp>
          <p:nvSpPr>
            <p:cNvPr id="158" name="Hexagon 157"/>
            <p:cNvSpPr>
              <a:spLocks noChangeAspect="1" noChangeArrowheads="1"/>
            </p:cNvSpPr>
            <p:nvPr/>
          </p:nvSpPr>
          <p:spPr bwMode="auto">
            <a:xfrm>
              <a:off x="407988" y="4267138"/>
              <a:ext cx="354012" cy="304677"/>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57" name="Group 356"/>
          <p:cNvGrpSpPr>
            <a:grpSpLocks/>
          </p:cNvGrpSpPr>
          <p:nvPr/>
        </p:nvGrpSpPr>
        <p:grpSpPr bwMode="auto">
          <a:xfrm>
            <a:off x="1314450" y="4818460"/>
            <a:ext cx="2514600" cy="542456"/>
            <a:chOff x="228600" y="5281880"/>
            <a:chExt cx="3352800" cy="722983"/>
          </a:xfrm>
          <a:solidFill>
            <a:srgbClr val="E9E5C5"/>
          </a:solidFill>
        </p:grpSpPr>
        <p:sp>
          <p:nvSpPr>
            <p:cNvPr id="347" name="TextBox 346"/>
            <p:cNvSpPr txBox="1"/>
            <p:nvPr/>
          </p:nvSpPr>
          <p:spPr>
            <a:xfrm>
              <a:off x="228600" y="528188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chemeClr val="tx1">
                      <a:lumMod val="85000"/>
                      <a:lumOff val="15000"/>
                    </a:schemeClr>
                  </a:solidFill>
                  <a:latin typeface="Garamond" pitchFamily="18" charset="0"/>
                  <a:cs typeface="Arial"/>
                </a:rPr>
                <a:t>Complying</a:t>
              </a:r>
            </a:p>
            <a:p>
              <a:pPr>
                <a:defRPr/>
              </a:pPr>
              <a:endParaRPr lang="en-US" sz="600" dirty="0">
                <a:solidFill>
                  <a:srgbClr val="FF0000"/>
                </a:solidFill>
                <a:latin typeface="Garamond" pitchFamily="18" charset="0"/>
                <a:cs typeface="Arial"/>
              </a:endParaRPr>
            </a:p>
          </p:txBody>
        </p:sp>
        <p:sp>
          <p:nvSpPr>
            <p:cNvPr id="353" name="Hexagon 352"/>
            <p:cNvSpPr>
              <a:spLocks noChangeArrowheads="1"/>
            </p:cNvSpPr>
            <p:nvPr/>
          </p:nvSpPr>
          <p:spPr bwMode="auto">
            <a:xfrm>
              <a:off x="430213" y="5440566"/>
              <a:ext cx="354012" cy="304677"/>
            </a:xfrm>
            <a:prstGeom prst="hexagon">
              <a:avLst>
                <a:gd name="adj" fmla="val 25053"/>
                <a:gd name="vf" fmla="val 115470"/>
              </a:avLst>
            </a:prstGeom>
            <a:grp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52" name="Hexagon 351"/>
            <p:cNvSpPr>
              <a:spLocks noChangeArrowheads="1"/>
            </p:cNvSpPr>
            <p:nvPr/>
          </p:nvSpPr>
          <p:spPr bwMode="auto">
            <a:xfrm>
              <a:off x="395288" y="5410415"/>
              <a:ext cx="442912" cy="380846"/>
            </a:xfrm>
            <a:prstGeom prst="hexagon">
              <a:avLst>
                <a:gd name="adj" fmla="val 25053"/>
                <a:gd name="vf" fmla="val 115470"/>
              </a:avLst>
            </a:prstGeom>
            <a:grp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54" name="Hexagon 353"/>
            <p:cNvSpPr>
              <a:spLocks noChangeAspect="1" noChangeArrowheads="1"/>
            </p:cNvSpPr>
            <p:nvPr/>
          </p:nvSpPr>
          <p:spPr bwMode="auto">
            <a:xfrm>
              <a:off x="1023938" y="5450087"/>
              <a:ext cx="354012" cy="304677"/>
            </a:xfrm>
            <a:prstGeom prst="hexagon">
              <a:avLst>
                <a:gd name="adj" fmla="val 25053"/>
                <a:gd name="vf" fmla="val 115470"/>
              </a:avLst>
            </a:prstGeom>
            <a:grp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56" name="Hexagon 355"/>
            <p:cNvSpPr>
              <a:spLocks noChangeArrowheads="1"/>
            </p:cNvSpPr>
            <p:nvPr/>
          </p:nvSpPr>
          <p:spPr bwMode="auto">
            <a:xfrm>
              <a:off x="990600" y="5410415"/>
              <a:ext cx="442913" cy="380846"/>
            </a:xfrm>
            <a:prstGeom prst="hexagon">
              <a:avLst>
                <a:gd name="adj" fmla="val 25053"/>
                <a:gd name="vf" fmla="val 115470"/>
              </a:avLst>
            </a:prstGeom>
            <a:grp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62" name="Group 361"/>
          <p:cNvGrpSpPr>
            <a:grpSpLocks/>
          </p:cNvGrpSpPr>
          <p:nvPr/>
        </p:nvGrpSpPr>
        <p:grpSpPr bwMode="auto">
          <a:xfrm>
            <a:off x="1314450" y="5389960"/>
            <a:ext cx="2514600" cy="542456"/>
            <a:chOff x="228600" y="6043880"/>
            <a:chExt cx="3352800" cy="722983"/>
          </a:xfrm>
        </p:grpSpPr>
        <p:sp>
          <p:nvSpPr>
            <p:cNvPr id="350" name="TextBox 349"/>
            <p:cNvSpPr txBox="1"/>
            <p:nvPr/>
          </p:nvSpPr>
          <p:spPr>
            <a:xfrm>
              <a:off x="228600" y="6043880"/>
              <a:ext cx="3352800" cy="722983"/>
            </a:xfrm>
            <a:prstGeom prst="rect">
              <a:avLst/>
            </a:prstGeom>
            <a:solidFill>
              <a:srgbClr val="E9E5C5">
                <a:alpha val="80000"/>
              </a:srgbClr>
            </a:solid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262626"/>
                  </a:solidFill>
                  <a:latin typeface="Garamond" pitchFamily="18" charset="0"/>
                  <a:cs typeface="Arial"/>
                </a:rPr>
                <a:t>Not complying</a:t>
              </a:r>
            </a:p>
            <a:p>
              <a:pPr>
                <a:defRPr/>
              </a:pPr>
              <a:endParaRPr lang="en-US" sz="600" dirty="0">
                <a:solidFill>
                  <a:srgbClr val="FF0000"/>
                </a:solidFill>
                <a:latin typeface="Garamond" pitchFamily="18" charset="0"/>
                <a:cs typeface="Arial"/>
              </a:endParaRPr>
            </a:p>
          </p:txBody>
        </p:sp>
        <p:sp>
          <p:nvSpPr>
            <p:cNvPr id="358" name="Hexagon 357"/>
            <p:cNvSpPr>
              <a:spLocks noChangeArrowheads="1"/>
            </p:cNvSpPr>
            <p:nvPr/>
          </p:nvSpPr>
          <p:spPr bwMode="auto">
            <a:xfrm>
              <a:off x="1033463" y="6218435"/>
              <a:ext cx="354012" cy="304677"/>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61" name="Hexagon 360"/>
            <p:cNvSpPr>
              <a:spLocks noChangeArrowheads="1"/>
            </p:cNvSpPr>
            <p:nvPr/>
          </p:nvSpPr>
          <p:spPr bwMode="auto">
            <a:xfrm>
              <a:off x="990600" y="6172415"/>
              <a:ext cx="442913" cy="380846"/>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60" name="Hexagon 359"/>
            <p:cNvSpPr>
              <a:spLocks noChangeAspect="1" noChangeArrowheads="1"/>
            </p:cNvSpPr>
            <p:nvPr/>
          </p:nvSpPr>
          <p:spPr bwMode="auto">
            <a:xfrm>
              <a:off x="430213" y="6212087"/>
              <a:ext cx="354012" cy="304677"/>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59" name="Hexagon 358"/>
            <p:cNvSpPr>
              <a:spLocks noChangeArrowheads="1"/>
            </p:cNvSpPr>
            <p:nvPr/>
          </p:nvSpPr>
          <p:spPr bwMode="auto">
            <a:xfrm>
              <a:off x="395288" y="6172415"/>
              <a:ext cx="442912" cy="380846"/>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cxnSp>
        <p:nvCxnSpPr>
          <p:cNvPr id="141" name="Straight Arrow Connector 140"/>
          <p:cNvCxnSpPr/>
          <p:nvPr/>
        </p:nvCxnSpPr>
        <p:spPr>
          <a:xfrm rot="16200000" flipV="1">
            <a:off x="3457575" y="2257425"/>
            <a:ext cx="857250" cy="342900"/>
          </a:xfrm>
          <a:prstGeom prst="straightConnector1">
            <a:avLst/>
          </a:prstGeom>
          <a:ln w="38100">
            <a:tailEnd type="arrow"/>
          </a:ln>
        </p:spPr>
        <p:style>
          <a:lnRef idx="1">
            <a:schemeClr val="accent2"/>
          </a:lnRef>
          <a:fillRef idx="0">
            <a:schemeClr val="accent2"/>
          </a:fillRef>
          <a:effectRef idx="0">
            <a:schemeClr val="accent2"/>
          </a:effectRef>
          <a:fontRef idx="minor">
            <a:schemeClr val="tx1"/>
          </a:fontRef>
        </p:style>
      </p:cxnSp>
      <p:cxnSp>
        <p:nvCxnSpPr>
          <p:cNvPr id="142" name="Straight Arrow Connector 141"/>
          <p:cNvCxnSpPr/>
          <p:nvPr/>
        </p:nvCxnSpPr>
        <p:spPr>
          <a:xfrm rot="5400000">
            <a:off x="3571875" y="3057525"/>
            <a:ext cx="685800" cy="285750"/>
          </a:xfrm>
          <a:prstGeom prst="straightConnector1">
            <a:avLst/>
          </a:prstGeom>
          <a:ln w="38100">
            <a:tailEnd type="arrow"/>
          </a:ln>
        </p:spPr>
        <p:style>
          <a:lnRef idx="1">
            <a:schemeClr val="accent2"/>
          </a:lnRef>
          <a:fillRef idx="0">
            <a:schemeClr val="accent2"/>
          </a:fillRef>
          <a:effectRef idx="0">
            <a:schemeClr val="accent2"/>
          </a:effectRef>
          <a:fontRef idx="minor">
            <a:schemeClr val="tx1"/>
          </a:fontRef>
        </p:style>
      </p:cxnSp>
      <p:cxnSp>
        <p:nvCxnSpPr>
          <p:cNvPr id="147" name="Straight Arrow Connector 146"/>
          <p:cNvCxnSpPr/>
          <p:nvPr/>
        </p:nvCxnSpPr>
        <p:spPr>
          <a:xfrm rot="16200000" flipV="1">
            <a:off x="3600450" y="2686050"/>
            <a:ext cx="685800" cy="3429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5400000">
            <a:off x="3543300" y="3486150"/>
            <a:ext cx="857250" cy="28575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982DFE9C-5896-F1D6-65FF-57E74AEA3C44}"/>
                  </a:ext>
                </a:extLst>
              </p14:cNvPr>
              <p14:cNvContentPartPr/>
              <p14:nvPr/>
            </p14:nvContentPartPr>
            <p14:xfrm>
              <a:off x="1625251" y="3527982"/>
              <a:ext cx="360" cy="360"/>
            </p14:xfrm>
          </p:contentPart>
        </mc:Choice>
        <mc:Fallback xmlns="">
          <p:pic>
            <p:nvPicPr>
              <p:cNvPr id="4" name="Ink 3">
                <a:extLst>
                  <a:ext uri="{FF2B5EF4-FFF2-40B4-BE49-F238E27FC236}">
                    <a16:creationId xmlns:a16="http://schemas.microsoft.com/office/drawing/2014/main" id="{982DFE9C-5896-F1D6-65FF-57E74AEA3C44}"/>
                  </a:ext>
                </a:extLst>
              </p:cNvPr>
              <p:cNvPicPr/>
              <p:nvPr/>
            </p:nvPicPr>
            <p:blipFill>
              <a:blip r:embed="rId6"/>
              <a:stretch>
                <a:fillRect/>
              </a:stretch>
            </p:blipFill>
            <p:spPr>
              <a:xfrm>
                <a:off x="1616611" y="351934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Ink 4">
                <a:extLst>
                  <a:ext uri="{FF2B5EF4-FFF2-40B4-BE49-F238E27FC236}">
                    <a16:creationId xmlns:a16="http://schemas.microsoft.com/office/drawing/2014/main" id="{8A272664-4C53-7C55-0039-4D8A4869A524}"/>
                  </a:ext>
                </a:extLst>
              </p14:cNvPr>
              <p14:cNvContentPartPr/>
              <p14:nvPr/>
            </p14:nvContentPartPr>
            <p14:xfrm>
              <a:off x="1514731" y="3495222"/>
              <a:ext cx="125280" cy="103680"/>
            </p14:xfrm>
          </p:contentPart>
        </mc:Choice>
        <mc:Fallback xmlns="">
          <p:pic>
            <p:nvPicPr>
              <p:cNvPr id="5" name="Ink 4">
                <a:extLst>
                  <a:ext uri="{FF2B5EF4-FFF2-40B4-BE49-F238E27FC236}">
                    <a16:creationId xmlns:a16="http://schemas.microsoft.com/office/drawing/2014/main" id="{8A272664-4C53-7C55-0039-4D8A4869A524}"/>
                  </a:ext>
                </a:extLst>
              </p:cNvPr>
              <p:cNvPicPr/>
              <p:nvPr/>
            </p:nvPicPr>
            <p:blipFill>
              <a:blip r:embed="rId8"/>
              <a:stretch>
                <a:fillRect/>
              </a:stretch>
            </p:blipFill>
            <p:spPr>
              <a:xfrm>
                <a:off x="1451731" y="3432222"/>
                <a:ext cx="250920" cy="2293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Ink 5">
                <a:extLst>
                  <a:ext uri="{FF2B5EF4-FFF2-40B4-BE49-F238E27FC236}">
                    <a16:creationId xmlns:a16="http://schemas.microsoft.com/office/drawing/2014/main" id="{D01BB9EC-4CB1-3FBF-73F4-E0E97EB29BBF}"/>
                  </a:ext>
                </a:extLst>
              </p14:cNvPr>
              <p14:cNvContentPartPr/>
              <p14:nvPr/>
            </p14:nvContentPartPr>
            <p14:xfrm>
              <a:off x="1560811" y="5036742"/>
              <a:ext cx="67680" cy="58320"/>
            </p14:xfrm>
          </p:contentPart>
        </mc:Choice>
        <mc:Fallback xmlns="">
          <p:pic>
            <p:nvPicPr>
              <p:cNvPr id="6" name="Ink 5">
                <a:extLst>
                  <a:ext uri="{FF2B5EF4-FFF2-40B4-BE49-F238E27FC236}">
                    <a16:creationId xmlns:a16="http://schemas.microsoft.com/office/drawing/2014/main" id="{D01BB9EC-4CB1-3FBF-73F4-E0E97EB29BBF}"/>
                  </a:ext>
                </a:extLst>
              </p:cNvPr>
              <p:cNvPicPr/>
              <p:nvPr/>
            </p:nvPicPr>
            <p:blipFill>
              <a:blip r:embed="rId10"/>
              <a:stretch>
                <a:fillRect/>
              </a:stretch>
            </p:blipFill>
            <p:spPr>
              <a:xfrm>
                <a:off x="1497811" y="4974102"/>
                <a:ext cx="193320" cy="183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7" name="Ink 6">
                <a:extLst>
                  <a:ext uri="{FF2B5EF4-FFF2-40B4-BE49-F238E27FC236}">
                    <a16:creationId xmlns:a16="http://schemas.microsoft.com/office/drawing/2014/main" id="{4DFACE70-6AFF-3E2E-4D03-CBF8AE3AE50C}"/>
                  </a:ext>
                </a:extLst>
              </p14:cNvPr>
              <p14:cNvContentPartPr/>
              <p14:nvPr/>
            </p14:nvContentPartPr>
            <p14:xfrm>
              <a:off x="2004691" y="5036382"/>
              <a:ext cx="90360" cy="72360"/>
            </p14:xfrm>
          </p:contentPart>
        </mc:Choice>
        <mc:Fallback xmlns="">
          <p:pic>
            <p:nvPicPr>
              <p:cNvPr id="7" name="Ink 6">
                <a:extLst>
                  <a:ext uri="{FF2B5EF4-FFF2-40B4-BE49-F238E27FC236}">
                    <a16:creationId xmlns:a16="http://schemas.microsoft.com/office/drawing/2014/main" id="{4DFACE70-6AFF-3E2E-4D03-CBF8AE3AE50C}"/>
                  </a:ext>
                </a:extLst>
              </p:cNvPr>
              <p:cNvPicPr/>
              <p:nvPr/>
            </p:nvPicPr>
            <p:blipFill>
              <a:blip r:embed="rId12"/>
              <a:stretch>
                <a:fillRect/>
              </a:stretch>
            </p:blipFill>
            <p:spPr>
              <a:xfrm>
                <a:off x="1941691" y="4973742"/>
                <a:ext cx="216000" cy="198000"/>
              </a:xfrm>
              <a:prstGeom prst="rect">
                <a:avLst/>
              </a:prstGeom>
            </p:spPr>
          </p:pic>
        </mc:Fallback>
      </mc:AlternateContent>
    </p:spTree>
    <p:custDataLst>
      <p:tags r:id="rId1"/>
    </p:custDataLst>
    <p:extLst>
      <p:ext uri="{BB962C8B-B14F-4D97-AF65-F5344CB8AC3E}">
        <p14:creationId xmlns:p14="http://schemas.microsoft.com/office/powerpoint/2010/main" val="287246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6"/>
                                        </p:tgtEl>
                                        <p:attrNameLst>
                                          <p:attrName>style.visibility</p:attrName>
                                        </p:attrNameLst>
                                      </p:cBhvr>
                                      <p:to>
                                        <p:strVal val="visible"/>
                                      </p:to>
                                    </p:set>
                                    <p:animEffect transition="in" filter="fade">
                                      <p:cBhvr>
                                        <p:cTn id="12" dur="500"/>
                                        <p:tgtEl>
                                          <p:spTgt spid="336"/>
                                        </p:tgtEl>
                                      </p:cBhvr>
                                    </p:animEffect>
                                  </p:childTnLst>
                                </p:cTn>
                              </p:par>
                              <p:par>
                                <p:cTn id="13" presetID="10" presetClass="entr" presetSubtype="0" fill="hold" nodeType="withEffect">
                                  <p:stCondLst>
                                    <p:cond delay="0"/>
                                  </p:stCondLst>
                                  <p:childTnLst>
                                    <p:set>
                                      <p:cBhvr>
                                        <p:cTn id="14" dur="1" fill="hold">
                                          <p:stCondLst>
                                            <p:cond delay="0"/>
                                          </p:stCondLst>
                                        </p:cTn>
                                        <p:tgtEl>
                                          <p:spTgt spid="335"/>
                                        </p:tgtEl>
                                        <p:attrNameLst>
                                          <p:attrName>style.visibility</p:attrName>
                                        </p:attrNameLst>
                                      </p:cBhvr>
                                      <p:to>
                                        <p:strVal val="visible"/>
                                      </p:to>
                                    </p:set>
                                    <p:animEffect transition="in" filter="fade">
                                      <p:cBhvr>
                                        <p:cTn id="15" dur="500"/>
                                        <p:tgtEl>
                                          <p:spTgt spid="335"/>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181"/>
                                        </p:tgtEl>
                                        <p:attrNameLst>
                                          <p:attrName>style.visibility</p:attrName>
                                        </p:attrNameLst>
                                      </p:cBhvr>
                                      <p:to>
                                        <p:strVal val="visible"/>
                                      </p:to>
                                    </p:set>
                                    <p:animEffect transition="in" filter="fade">
                                      <p:cBhvr>
                                        <p:cTn id="19" dur="500"/>
                                        <p:tgtEl>
                                          <p:spTgt spid="181"/>
                                        </p:tgtEl>
                                      </p:cBhvr>
                                    </p:animEffect>
                                  </p:childTnLst>
                                </p:cTn>
                              </p:par>
                              <p:par>
                                <p:cTn id="20" presetID="10" presetClass="entr" presetSubtype="0" fill="hold"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fade">
                                      <p:cBhvr>
                                        <p:cTn id="22" dur="500"/>
                                        <p:tgtEl>
                                          <p:spTgt spid="23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45"/>
                                        </p:tgtEl>
                                        <p:attrNameLst>
                                          <p:attrName>style.visibility</p:attrName>
                                        </p:attrNameLst>
                                      </p:cBhvr>
                                      <p:to>
                                        <p:strVal val="visible"/>
                                      </p:to>
                                    </p:set>
                                    <p:animEffect transition="in" filter="fade">
                                      <p:cBhvr>
                                        <p:cTn id="27" dur="500"/>
                                        <p:tgtEl>
                                          <p:spTgt spid="345"/>
                                        </p:tgtEl>
                                      </p:cBhvr>
                                    </p:animEffect>
                                  </p:childTnLst>
                                </p:cTn>
                              </p:par>
                              <p:par>
                                <p:cTn id="28" presetID="10" presetClass="entr" presetSubtype="0" fill="hold" nodeType="withEffect">
                                  <p:stCondLst>
                                    <p:cond delay="0"/>
                                  </p:stCondLst>
                                  <p:childTnLst>
                                    <p:set>
                                      <p:cBhvr>
                                        <p:cTn id="29" dur="1" fill="hold">
                                          <p:stCondLst>
                                            <p:cond delay="0"/>
                                          </p:stCondLst>
                                        </p:cTn>
                                        <p:tgtEl>
                                          <p:spTgt spid="344"/>
                                        </p:tgtEl>
                                        <p:attrNameLst>
                                          <p:attrName>style.visibility</p:attrName>
                                        </p:attrNameLst>
                                      </p:cBhvr>
                                      <p:to>
                                        <p:strVal val="visible"/>
                                      </p:to>
                                    </p:set>
                                    <p:animEffect transition="in" filter="fade">
                                      <p:cBhvr>
                                        <p:cTn id="30" dur="500"/>
                                        <p:tgtEl>
                                          <p:spTgt spid="344"/>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76"/>
                                        </p:tgtEl>
                                        <p:attrNameLst>
                                          <p:attrName>style.visibility</p:attrName>
                                        </p:attrNameLst>
                                      </p:cBhvr>
                                      <p:to>
                                        <p:strVal val="visible"/>
                                      </p:to>
                                    </p:set>
                                    <p:animEffect transition="in" filter="fade">
                                      <p:cBhvr>
                                        <p:cTn id="34" dur="500"/>
                                        <p:tgtEl>
                                          <p:spTgt spid="276"/>
                                        </p:tgtEl>
                                      </p:cBhvr>
                                    </p:animEffect>
                                  </p:childTnLst>
                                </p:cTn>
                              </p:par>
                              <p:par>
                                <p:cTn id="35" presetID="10" presetClass="entr" presetSubtype="0" fill="hold" nodeType="withEffect">
                                  <p:stCondLst>
                                    <p:cond delay="0"/>
                                  </p:stCondLst>
                                  <p:childTnLst>
                                    <p:set>
                                      <p:cBhvr>
                                        <p:cTn id="36" dur="1" fill="hold">
                                          <p:stCondLst>
                                            <p:cond delay="0"/>
                                          </p:stCondLst>
                                        </p:cTn>
                                        <p:tgtEl>
                                          <p:spTgt spid="302"/>
                                        </p:tgtEl>
                                        <p:attrNameLst>
                                          <p:attrName>style.visibility</p:attrName>
                                        </p:attrNameLst>
                                      </p:cBhvr>
                                      <p:to>
                                        <p:strVal val="visible"/>
                                      </p:to>
                                    </p:set>
                                    <p:animEffect transition="in" filter="fade">
                                      <p:cBhvr>
                                        <p:cTn id="37" dur="500"/>
                                        <p:tgtEl>
                                          <p:spTgt spid="302"/>
                                        </p:tgtEl>
                                      </p:cBhvr>
                                    </p:animEffect>
                                  </p:childTnLst>
                                </p:cTn>
                              </p:par>
                              <p:par>
                                <p:cTn id="38" presetID="10" presetClass="entr" presetSubtype="0" fill="hold" nodeType="withEffect">
                                  <p:stCondLst>
                                    <p:cond delay="0"/>
                                  </p:stCondLst>
                                  <p:childTnLst>
                                    <p:set>
                                      <p:cBhvr>
                                        <p:cTn id="39" dur="1" fill="hold">
                                          <p:stCondLst>
                                            <p:cond delay="0"/>
                                          </p:stCondLst>
                                        </p:cTn>
                                        <p:tgtEl>
                                          <p:spTgt spid="257"/>
                                        </p:tgtEl>
                                        <p:attrNameLst>
                                          <p:attrName>style.visibility</p:attrName>
                                        </p:attrNameLst>
                                      </p:cBhvr>
                                      <p:to>
                                        <p:strVal val="visible"/>
                                      </p:to>
                                    </p:set>
                                    <p:animEffect transition="in" filter="fade">
                                      <p:cBhvr>
                                        <p:cTn id="40" dur="500"/>
                                        <p:tgtEl>
                                          <p:spTgt spid="257"/>
                                        </p:tgtEl>
                                      </p:cBhvr>
                                    </p:animEffect>
                                  </p:childTnLst>
                                </p:cTn>
                              </p:par>
                              <p:par>
                                <p:cTn id="41" presetID="10" presetClass="entr" presetSubtype="0" fill="hold" nodeType="withEffect">
                                  <p:stCondLst>
                                    <p:cond delay="0"/>
                                  </p:stCondLst>
                                  <p:childTnLst>
                                    <p:set>
                                      <p:cBhvr>
                                        <p:cTn id="42" dur="1" fill="hold">
                                          <p:stCondLst>
                                            <p:cond delay="0"/>
                                          </p:stCondLst>
                                        </p:cTn>
                                        <p:tgtEl>
                                          <p:spTgt spid="294"/>
                                        </p:tgtEl>
                                        <p:attrNameLst>
                                          <p:attrName>style.visibility</p:attrName>
                                        </p:attrNameLst>
                                      </p:cBhvr>
                                      <p:to>
                                        <p:strVal val="visible"/>
                                      </p:to>
                                    </p:set>
                                    <p:animEffect transition="in" filter="fade">
                                      <p:cBhvr>
                                        <p:cTn id="43" dur="500"/>
                                        <p:tgtEl>
                                          <p:spTgt spid="294"/>
                                        </p:tgtEl>
                                      </p:cBhvr>
                                    </p:animEffect>
                                  </p:childTnLst>
                                </p:cTn>
                              </p:par>
                              <p:par>
                                <p:cTn id="44" presetID="1" presetClass="entr" presetSubtype="0" fill="hold" nodeType="withEffect">
                                  <p:stCondLst>
                                    <p:cond delay="0"/>
                                  </p:stCondLst>
                                  <p:childTnLst>
                                    <p:set>
                                      <p:cBhvr>
                                        <p:cTn id="45" dur="1" fill="hold">
                                          <p:stCondLst>
                                            <p:cond delay="0"/>
                                          </p:stCondLst>
                                        </p:cTn>
                                        <p:tgtEl>
                                          <p:spTgt spid="141"/>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142"/>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148"/>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147"/>
                                        </p:tgtEl>
                                        <p:attrNameLst>
                                          <p:attrName>style.visibility</p:attrName>
                                        </p:attrNameLst>
                                      </p:cBhvr>
                                      <p:to>
                                        <p:strVal val="visible"/>
                                      </p:to>
                                    </p:set>
                                  </p:childTnLst>
                                </p:cTn>
                              </p:par>
                              <p:par>
                                <p:cTn id="52" presetID="1" presetClass="exit" presetSubtype="0" fill="hold" nodeType="withEffect">
                                  <p:stCondLst>
                                    <p:cond delay="0"/>
                                  </p:stCondLst>
                                  <p:childTnLst>
                                    <p:set>
                                      <p:cBhvr>
                                        <p:cTn id="53" dur="1" fill="hold">
                                          <p:stCondLst>
                                            <p:cond delay="0"/>
                                          </p:stCondLst>
                                        </p:cTn>
                                        <p:tgtEl>
                                          <p:spTgt spid="141"/>
                                        </p:tgtEl>
                                        <p:attrNameLst>
                                          <p:attrName>style.visibility</p:attrName>
                                        </p:attrNameLst>
                                      </p:cBhvr>
                                      <p:to>
                                        <p:strVal val="hidden"/>
                                      </p:to>
                                    </p:set>
                                  </p:childTnLst>
                                </p:cTn>
                              </p:par>
                              <p:par>
                                <p:cTn id="54" presetID="1" presetClass="exit" presetSubtype="0" fill="hold" nodeType="withEffect">
                                  <p:stCondLst>
                                    <p:cond delay="0"/>
                                  </p:stCondLst>
                                  <p:childTnLst>
                                    <p:set>
                                      <p:cBhvr>
                                        <p:cTn id="55" dur="1" fill="hold">
                                          <p:stCondLst>
                                            <p:cond delay="0"/>
                                          </p:stCondLst>
                                        </p:cTn>
                                        <p:tgtEl>
                                          <p:spTgt spid="147"/>
                                        </p:tgtEl>
                                        <p:attrNameLst>
                                          <p:attrName>style.visibility</p:attrName>
                                        </p:attrNameLst>
                                      </p:cBhvr>
                                      <p:to>
                                        <p:strVal val="hidden"/>
                                      </p:to>
                                    </p:set>
                                  </p:childTnLst>
                                </p:cTn>
                              </p:par>
                              <p:par>
                                <p:cTn id="56" presetID="1" presetClass="exit" presetSubtype="0" fill="hold" nodeType="withEffect">
                                  <p:stCondLst>
                                    <p:cond delay="0"/>
                                  </p:stCondLst>
                                  <p:childTnLst>
                                    <p:set>
                                      <p:cBhvr>
                                        <p:cTn id="57" dur="1" fill="hold">
                                          <p:stCondLst>
                                            <p:cond delay="0"/>
                                          </p:stCondLst>
                                        </p:cTn>
                                        <p:tgtEl>
                                          <p:spTgt spid="142"/>
                                        </p:tgtEl>
                                        <p:attrNameLst>
                                          <p:attrName>style.visibility</p:attrName>
                                        </p:attrNameLst>
                                      </p:cBhvr>
                                      <p:to>
                                        <p:strVal val="hidden"/>
                                      </p:to>
                                    </p:set>
                                  </p:childTnLst>
                                </p:cTn>
                              </p:par>
                              <p:par>
                                <p:cTn id="58" presetID="1" presetClass="exit" presetSubtype="0" fill="hold" nodeType="withEffect">
                                  <p:stCondLst>
                                    <p:cond delay="0"/>
                                  </p:stCondLst>
                                  <p:childTnLst>
                                    <p:set>
                                      <p:cBhvr>
                                        <p:cTn id="59" dur="1" fill="hold">
                                          <p:stCondLst>
                                            <p:cond delay="0"/>
                                          </p:stCondLst>
                                        </p:cTn>
                                        <p:tgtEl>
                                          <p:spTgt spid="148"/>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357"/>
                                        </p:tgtEl>
                                        <p:attrNameLst>
                                          <p:attrName>style.visibility</p:attrName>
                                        </p:attrNameLst>
                                      </p:cBhvr>
                                      <p:to>
                                        <p:strVal val="visible"/>
                                      </p:to>
                                    </p:set>
                                    <p:animEffect transition="in" filter="fade">
                                      <p:cBhvr>
                                        <p:cTn id="64" dur="500"/>
                                        <p:tgtEl>
                                          <p:spTgt spid="357"/>
                                        </p:tgtEl>
                                      </p:cBhvr>
                                    </p:animEffect>
                                  </p:childTnLst>
                                </p:cTn>
                              </p:par>
                            </p:childTnLst>
                          </p:cTn>
                        </p:par>
                        <p:par>
                          <p:cTn id="65" fill="hold">
                            <p:stCondLst>
                              <p:cond delay="500"/>
                            </p:stCondLst>
                            <p:childTnLst>
                              <p:par>
                                <p:cTn id="66" presetID="10" presetClass="entr" presetSubtype="0" fill="hold" nodeType="afterEffect">
                                  <p:stCondLst>
                                    <p:cond delay="0"/>
                                  </p:stCondLst>
                                  <p:childTnLst>
                                    <p:set>
                                      <p:cBhvr>
                                        <p:cTn id="67" dur="1" fill="hold">
                                          <p:stCondLst>
                                            <p:cond delay="0"/>
                                          </p:stCondLst>
                                        </p:cTn>
                                        <p:tgtEl>
                                          <p:spTgt spid="362"/>
                                        </p:tgtEl>
                                        <p:attrNameLst>
                                          <p:attrName>style.visibility</p:attrName>
                                        </p:attrNameLst>
                                      </p:cBhvr>
                                      <p:to>
                                        <p:strVal val="visible"/>
                                      </p:to>
                                    </p:set>
                                    <p:animEffect transition="in" filter="fade">
                                      <p:cBhvr>
                                        <p:cTn id="68" dur="5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09" name="Picture 3"/>
          <p:cNvPicPr>
            <a:picLocks noChangeAspect="1"/>
          </p:cNvPicPr>
          <p:nvPr/>
        </p:nvPicPr>
        <p:blipFill>
          <a:blip r:embed="rId4"/>
          <a:srcRect/>
          <a:stretch>
            <a:fillRect/>
          </a:stretch>
        </p:blipFill>
        <p:spPr bwMode="auto">
          <a:xfrm>
            <a:off x="1144191" y="857250"/>
            <a:ext cx="6856809" cy="5143500"/>
          </a:xfrm>
          <a:prstGeom prst="rect">
            <a:avLst/>
          </a:prstGeom>
          <a:noFill/>
          <a:ln w="9525">
            <a:noFill/>
            <a:miter lim="800000"/>
            <a:headEnd/>
            <a:tailEnd/>
          </a:ln>
        </p:spPr>
      </p:pic>
      <p:grpSp>
        <p:nvGrpSpPr>
          <p:cNvPr id="2" name="Group 132"/>
          <p:cNvGrpSpPr>
            <a:grpSpLocks/>
          </p:cNvGrpSpPr>
          <p:nvPr/>
        </p:nvGrpSpPr>
        <p:grpSpPr bwMode="auto">
          <a:xfrm>
            <a:off x="3839767" y="1657350"/>
            <a:ext cx="3921919" cy="4114800"/>
            <a:chOff x="3595688" y="1066800"/>
            <a:chExt cx="5229224" cy="5486400"/>
          </a:xfrm>
        </p:grpSpPr>
        <p:sp>
          <p:nvSpPr>
            <p:cNvPr id="94318" name="Hexagon 46"/>
            <p:cNvSpPr>
              <a:spLocks noChangeArrowheads="1"/>
            </p:cNvSpPr>
            <p:nvPr/>
          </p:nvSpPr>
          <p:spPr bwMode="auto">
            <a:xfrm>
              <a:off x="3595688" y="487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19" name="Hexagon 50"/>
            <p:cNvSpPr>
              <a:spLocks noChangeArrowheads="1"/>
            </p:cNvSpPr>
            <p:nvPr/>
          </p:nvSpPr>
          <p:spPr bwMode="auto">
            <a:xfrm>
              <a:off x="3810000" y="533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0" name="Hexagon 73"/>
            <p:cNvSpPr>
              <a:spLocks noChangeArrowheads="1"/>
            </p:cNvSpPr>
            <p:nvPr/>
          </p:nvSpPr>
          <p:spPr bwMode="auto">
            <a:xfrm>
              <a:off x="57150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1" name="Hexagon 74"/>
            <p:cNvSpPr>
              <a:spLocks noChangeArrowheads="1"/>
            </p:cNvSpPr>
            <p:nvPr/>
          </p:nvSpPr>
          <p:spPr bwMode="auto">
            <a:xfrm>
              <a:off x="4800600"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2" name="Hexagon 82"/>
            <p:cNvSpPr>
              <a:spLocks noChangeArrowheads="1"/>
            </p:cNvSpPr>
            <p:nvPr/>
          </p:nvSpPr>
          <p:spPr bwMode="auto">
            <a:xfrm>
              <a:off x="5257800" y="4953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3" name="Hexagon 85"/>
            <p:cNvSpPr>
              <a:spLocks noChangeArrowheads="1"/>
            </p:cNvSpPr>
            <p:nvPr/>
          </p:nvSpPr>
          <p:spPr bwMode="auto">
            <a:xfrm>
              <a:off x="6034088" y="4191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4" name="Hexagon 86"/>
            <p:cNvSpPr>
              <a:spLocks noChangeArrowheads="1"/>
            </p:cNvSpPr>
            <p:nvPr/>
          </p:nvSpPr>
          <p:spPr bwMode="auto">
            <a:xfrm>
              <a:off x="6553200" y="525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5" name="Hexagon 87"/>
            <p:cNvSpPr>
              <a:spLocks noChangeArrowheads="1"/>
            </p:cNvSpPr>
            <p:nvPr/>
          </p:nvSpPr>
          <p:spPr bwMode="auto">
            <a:xfrm>
              <a:off x="7391400" y="3581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6" name="Hexagon 88"/>
            <p:cNvSpPr>
              <a:spLocks noChangeArrowheads="1"/>
            </p:cNvSpPr>
            <p:nvPr/>
          </p:nvSpPr>
          <p:spPr bwMode="auto">
            <a:xfrm>
              <a:off x="4191000" y="1295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7" name="Hexagon 94"/>
            <p:cNvSpPr>
              <a:spLocks noChangeArrowheads="1"/>
            </p:cNvSpPr>
            <p:nvPr/>
          </p:nvSpPr>
          <p:spPr bwMode="auto">
            <a:xfrm>
              <a:off x="6248400" y="28194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8" name="Hexagon 95"/>
            <p:cNvSpPr>
              <a:spLocks noChangeArrowheads="1"/>
            </p:cNvSpPr>
            <p:nvPr/>
          </p:nvSpPr>
          <p:spPr bwMode="auto">
            <a:xfrm>
              <a:off x="6110288" y="228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29" name="Hexagon 96"/>
            <p:cNvSpPr>
              <a:spLocks noChangeArrowheads="1"/>
            </p:cNvSpPr>
            <p:nvPr/>
          </p:nvSpPr>
          <p:spPr bwMode="auto">
            <a:xfrm>
              <a:off x="5410200" y="1447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0" name="Hexagon 98"/>
            <p:cNvSpPr>
              <a:spLocks noChangeArrowheads="1"/>
            </p:cNvSpPr>
            <p:nvPr/>
          </p:nvSpPr>
          <p:spPr bwMode="auto">
            <a:xfrm>
              <a:off x="38100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1" name="Hexagon 99"/>
            <p:cNvSpPr>
              <a:spLocks noChangeArrowheads="1"/>
            </p:cNvSpPr>
            <p:nvPr/>
          </p:nvSpPr>
          <p:spPr bwMode="auto">
            <a:xfrm>
              <a:off x="3657600" y="4038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2" name="Hexagon 100"/>
            <p:cNvSpPr>
              <a:spLocks noChangeArrowheads="1"/>
            </p:cNvSpPr>
            <p:nvPr/>
          </p:nvSpPr>
          <p:spPr bwMode="auto">
            <a:xfrm>
              <a:off x="4572000" y="3429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3" name="Hexagon 102"/>
            <p:cNvSpPr>
              <a:spLocks noChangeArrowheads="1"/>
            </p:cNvSpPr>
            <p:nvPr/>
          </p:nvSpPr>
          <p:spPr bwMode="auto">
            <a:xfrm>
              <a:off x="5029200" y="2971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4" name="Hexagon 106"/>
            <p:cNvSpPr>
              <a:spLocks noChangeArrowheads="1"/>
            </p:cNvSpPr>
            <p:nvPr/>
          </p:nvSpPr>
          <p:spPr bwMode="auto">
            <a:xfrm>
              <a:off x="83820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5" name="Hexagon 108"/>
            <p:cNvSpPr>
              <a:spLocks noChangeArrowheads="1"/>
            </p:cNvSpPr>
            <p:nvPr/>
          </p:nvSpPr>
          <p:spPr bwMode="auto">
            <a:xfrm>
              <a:off x="4495800" y="2743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6" name="Hexagon 110"/>
            <p:cNvSpPr>
              <a:spLocks noChangeArrowheads="1"/>
            </p:cNvSpPr>
            <p:nvPr/>
          </p:nvSpPr>
          <p:spPr bwMode="auto">
            <a:xfrm>
              <a:off x="6858000" y="1981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7" name="Hexagon 111"/>
            <p:cNvSpPr>
              <a:spLocks noChangeArrowheads="1"/>
            </p:cNvSpPr>
            <p:nvPr/>
          </p:nvSpPr>
          <p:spPr bwMode="auto">
            <a:xfrm>
              <a:off x="82296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8" name="Hexagon 112"/>
            <p:cNvSpPr>
              <a:spLocks noChangeArrowheads="1"/>
            </p:cNvSpPr>
            <p:nvPr/>
          </p:nvSpPr>
          <p:spPr bwMode="auto">
            <a:xfrm>
              <a:off x="8001000" y="6172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39" name="Hexagon 113"/>
            <p:cNvSpPr>
              <a:spLocks noChangeArrowheads="1"/>
            </p:cNvSpPr>
            <p:nvPr/>
          </p:nvSpPr>
          <p:spPr bwMode="auto">
            <a:xfrm>
              <a:off x="7391400" y="4572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0" name="Hexagon 114"/>
            <p:cNvSpPr>
              <a:spLocks noChangeArrowheads="1"/>
            </p:cNvSpPr>
            <p:nvPr/>
          </p:nvSpPr>
          <p:spPr bwMode="auto">
            <a:xfrm>
              <a:off x="4419600" y="5410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1" name="Hexagon 115"/>
            <p:cNvSpPr>
              <a:spLocks noChangeArrowheads="1"/>
            </p:cNvSpPr>
            <p:nvPr/>
          </p:nvSpPr>
          <p:spPr bwMode="auto">
            <a:xfrm>
              <a:off x="6858000" y="55626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2" name="Hexagon 117"/>
            <p:cNvSpPr>
              <a:spLocks noChangeArrowheads="1"/>
            </p:cNvSpPr>
            <p:nvPr/>
          </p:nvSpPr>
          <p:spPr bwMode="auto">
            <a:xfrm>
              <a:off x="6629400" y="4267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3" name="Hexagon 118"/>
            <p:cNvSpPr>
              <a:spLocks noChangeArrowheads="1"/>
            </p:cNvSpPr>
            <p:nvPr/>
          </p:nvSpPr>
          <p:spPr bwMode="auto">
            <a:xfrm>
              <a:off x="8077200" y="1219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4" name="Hexagon 120"/>
            <p:cNvSpPr>
              <a:spLocks noChangeArrowheads="1"/>
            </p:cNvSpPr>
            <p:nvPr/>
          </p:nvSpPr>
          <p:spPr bwMode="auto">
            <a:xfrm>
              <a:off x="6705600" y="1066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5" name="Hexagon 123"/>
            <p:cNvSpPr>
              <a:spLocks noChangeArrowheads="1"/>
            </p:cNvSpPr>
            <p:nvPr/>
          </p:nvSpPr>
          <p:spPr bwMode="auto">
            <a:xfrm>
              <a:off x="4191000" y="6096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6" name="Hexagon 125"/>
            <p:cNvSpPr>
              <a:spLocks noChangeArrowheads="1"/>
            </p:cNvSpPr>
            <p:nvPr/>
          </p:nvSpPr>
          <p:spPr bwMode="auto">
            <a:xfrm>
              <a:off x="4572000" y="1524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7" name="Hexagon 128"/>
            <p:cNvSpPr>
              <a:spLocks noChangeArrowheads="1"/>
            </p:cNvSpPr>
            <p:nvPr/>
          </p:nvSpPr>
          <p:spPr bwMode="auto">
            <a:xfrm>
              <a:off x="6172200" y="5638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8" name="Hexagon 129"/>
            <p:cNvSpPr>
              <a:spLocks noChangeArrowheads="1"/>
            </p:cNvSpPr>
            <p:nvPr/>
          </p:nvSpPr>
          <p:spPr bwMode="auto">
            <a:xfrm>
              <a:off x="7543800" y="25908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49" name="Hexagon 130"/>
            <p:cNvSpPr>
              <a:spLocks noChangeArrowheads="1"/>
            </p:cNvSpPr>
            <p:nvPr/>
          </p:nvSpPr>
          <p:spPr bwMode="auto">
            <a:xfrm>
              <a:off x="8305800" y="57150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sp>
          <p:nvSpPr>
            <p:cNvPr id="94350" name="Hexagon 131"/>
            <p:cNvSpPr>
              <a:spLocks noChangeArrowheads="1"/>
            </p:cNvSpPr>
            <p:nvPr/>
          </p:nvSpPr>
          <p:spPr bwMode="auto">
            <a:xfrm>
              <a:off x="6553200" y="3505200"/>
              <a:ext cx="442912" cy="381000"/>
            </a:xfrm>
            <a:prstGeom prst="hexagon">
              <a:avLst>
                <a:gd name="adj" fmla="val 25053"/>
                <a:gd name="vf" fmla="val 115470"/>
              </a:avLst>
            </a:prstGeom>
            <a:solidFill>
              <a:srgbClr val="D9BA62"/>
            </a:solidFill>
            <a:ln w="25400">
              <a:solidFill>
                <a:srgbClr val="262626"/>
              </a:solidFill>
              <a:miter lim="800000"/>
              <a:headEnd/>
              <a:tailEnd/>
            </a:ln>
          </p:spPr>
          <p:txBody>
            <a:bodyPr anchor="ctr"/>
            <a:lstStyle/>
            <a:p>
              <a:pPr algn="ctr"/>
              <a:endParaRPr lang="en-US" sz="1800">
                <a:solidFill>
                  <a:srgbClr val="FFFFFF"/>
                </a:solidFill>
                <a:latin typeface="Garamond" pitchFamily="18" charset="0"/>
              </a:endParaRPr>
            </a:p>
          </p:txBody>
        </p:sp>
      </p:grpSp>
      <p:sp>
        <p:nvSpPr>
          <p:cNvPr id="84" name="Title 2"/>
          <p:cNvSpPr txBox="1">
            <a:spLocks/>
          </p:cNvSpPr>
          <p:nvPr/>
        </p:nvSpPr>
        <p:spPr bwMode="auto">
          <a:xfrm>
            <a:off x="1143000" y="800100"/>
            <a:ext cx="6858000" cy="685800"/>
          </a:xfrm>
          <a:prstGeom prst="rect">
            <a:avLst/>
          </a:prstGeom>
          <a:solidFill>
            <a:schemeClr val="bg1">
              <a:alpha val="70000"/>
            </a:schemeClr>
          </a:solidFill>
          <a:ln w="9525">
            <a:noFill/>
            <a:miter lim="800000"/>
            <a:headEnd/>
            <a:tailEnd/>
          </a:ln>
        </p:spPr>
        <p:txBody>
          <a:bodyPr anchor="ctr"/>
          <a:lstStyle/>
          <a:p>
            <a:pPr>
              <a:defRPr/>
            </a:pPr>
            <a:r>
              <a:rPr lang="en-US" sz="3300" dirty="0">
                <a:latin typeface="Garamond" pitchFamily="18" charset="0"/>
                <a:cs typeface="Calibri"/>
              </a:rPr>
              <a:t>  Encouragement design</a:t>
            </a:r>
          </a:p>
        </p:txBody>
      </p:sp>
      <p:grpSp>
        <p:nvGrpSpPr>
          <p:cNvPr id="257" name="Group 256"/>
          <p:cNvGrpSpPr>
            <a:grpSpLocks/>
          </p:cNvGrpSpPr>
          <p:nvPr/>
        </p:nvGrpSpPr>
        <p:grpSpPr bwMode="auto">
          <a:xfrm>
            <a:off x="4000501" y="1828801"/>
            <a:ext cx="2116931" cy="3555206"/>
            <a:chOff x="762000" y="2438400"/>
            <a:chExt cx="2822829" cy="4739640"/>
          </a:xfrm>
        </p:grpSpPr>
        <p:sp>
          <p:nvSpPr>
            <p:cNvPr id="253" name="Hexagon 252"/>
            <p:cNvSpPr>
              <a:spLocks noChangeArrowheads="1"/>
            </p:cNvSpPr>
            <p:nvPr/>
          </p:nvSpPr>
          <p:spPr bwMode="auto">
            <a:xfrm>
              <a:off x="3124413" y="6781218"/>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4" name="Hexagon 253"/>
            <p:cNvSpPr>
              <a:spLocks noChangeArrowheads="1"/>
            </p:cNvSpPr>
            <p:nvPr/>
          </p:nvSpPr>
          <p:spPr bwMode="auto">
            <a:xfrm>
              <a:off x="762000" y="6476459"/>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5" name="Hexagon 254"/>
            <p:cNvSpPr>
              <a:spLocks noChangeArrowheads="1"/>
            </p:cNvSpPr>
            <p:nvPr/>
          </p:nvSpPr>
          <p:spPr bwMode="auto">
            <a:xfrm>
              <a:off x="1981310" y="4114575"/>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56" name="Hexagon 255"/>
            <p:cNvSpPr>
              <a:spLocks noChangeArrowheads="1"/>
            </p:cNvSpPr>
            <p:nvPr/>
          </p:nvSpPr>
          <p:spPr bwMode="auto">
            <a:xfrm>
              <a:off x="1143034" y="2438400"/>
              <a:ext cx="460416" cy="396822"/>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276" name="Group 275"/>
          <p:cNvGrpSpPr>
            <a:grpSpLocks/>
          </p:cNvGrpSpPr>
          <p:nvPr/>
        </p:nvGrpSpPr>
        <p:grpSpPr bwMode="auto">
          <a:xfrm>
            <a:off x="4572001" y="1771651"/>
            <a:ext cx="3202781" cy="3555206"/>
            <a:chOff x="4572000" y="1219200"/>
            <a:chExt cx="4270629" cy="4739640"/>
          </a:xfrm>
        </p:grpSpPr>
        <p:sp>
          <p:nvSpPr>
            <p:cNvPr id="258" name="Hexagon 257"/>
            <p:cNvSpPr>
              <a:spLocks noChangeAspect="1" noChangeArrowheads="1"/>
            </p:cNvSpPr>
            <p:nvPr/>
          </p:nvSpPr>
          <p:spPr bwMode="auto">
            <a:xfrm>
              <a:off x="8077408" y="1219200"/>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59" name="Hexagon 258"/>
            <p:cNvSpPr>
              <a:spLocks noChangeAspect="1" noChangeArrowheads="1"/>
            </p:cNvSpPr>
            <p:nvPr/>
          </p:nvSpPr>
          <p:spPr bwMode="auto">
            <a:xfrm>
              <a:off x="8382227" y="4571551"/>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60" name="Hexagon 259"/>
            <p:cNvSpPr>
              <a:spLocks noChangeAspect="1" noChangeArrowheads="1"/>
            </p:cNvSpPr>
            <p:nvPr/>
          </p:nvSpPr>
          <p:spPr bwMode="auto">
            <a:xfrm>
              <a:off x="6858136" y="5562018"/>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74" name="Hexagon 273"/>
            <p:cNvSpPr>
              <a:spLocks noChangeAspect="1" noChangeArrowheads="1"/>
            </p:cNvSpPr>
            <p:nvPr/>
          </p:nvSpPr>
          <p:spPr bwMode="auto">
            <a:xfrm>
              <a:off x="4572000" y="3428704"/>
              <a:ext cx="460402" cy="39682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294" name="Group 293"/>
          <p:cNvGrpSpPr>
            <a:grpSpLocks/>
          </p:cNvGrpSpPr>
          <p:nvPr/>
        </p:nvGrpSpPr>
        <p:grpSpPr bwMode="auto">
          <a:xfrm>
            <a:off x="3829051" y="1988344"/>
            <a:ext cx="3888581" cy="3452813"/>
            <a:chOff x="1066800" y="4556760"/>
            <a:chExt cx="5185029" cy="4602480"/>
          </a:xfrm>
        </p:grpSpPr>
        <p:sp>
          <p:nvSpPr>
            <p:cNvPr id="282" name="Hexagon 281"/>
            <p:cNvSpPr>
              <a:spLocks noChangeAspect="1" noChangeArrowheads="1"/>
            </p:cNvSpPr>
            <p:nvPr/>
          </p:nvSpPr>
          <p:spPr bwMode="auto">
            <a:xfrm>
              <a:off x="4114949" y="73150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3" name="Hexagon 282"/>
            <p:cNvSpPr>
              <a:spLocks noChangeAspect="1" noChangeArrowheads="1"/>
            </p:cNvSpPr>
            <p:nvPr/>
          </p:nvSpPr>
          <p:spPr bwMode="auto">
            <a:xfrm>
              <a:off x="4038746" y="8291118"/>
              <a:ext cx="460398" cy="395178"/>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4" name="Hexagon 283"/>
            <p:cNvSpPr>
              <a:spLocks noChangeAspect="1" noChangeArrowheads="1"/>
            </p:cNvSpPr>
            <p:nvPr/>
          </p:nvSpPr>
          <p:spPr bwMode="auto">
            <a:xfrm>
              <a:off x="3200505" y="87624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5" name="Hexagon 284"/>
            <p:cNvSpPr>
              <a:spLocks noChangeAspect="1" noChangeArrowheads="1"/>
            </p:cNvSpPr>
            <p:nvPr/>
          </p:nvSpPr>
          <p:spPr bwMode="auto">
            <a:xfrm>
              <a:off x="4876987" y="6629463"/>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6" name="Hexagon 285"/>
            <p:cNvSpPr>
              <a:spLocks noChangeAspect="1" noChangeArrowheads="1"/>
            </p:cNvSpPr>
            <p:nvPr/>
          </p:nvSpPr>
          <p:spPr bwMode="auto">
            <a:xfrm>
              <a:off x="1905041" y="8457759"/>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7" name="Hexagon 286"/>
            <p:cNvSpPr>
              <a:spLocks noChangeAspect="1" noChangeArrowheads="1"/>
            </p:cNvSpPr>
            <p:nvPr/>
          </p:nvSpPr>
          <p:spPr bwMode="auto">
            <a:xfrm>
              <a:off x="3733931" y="5867673"/>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8" name="Hexagon 287"/>
            <p:cNvSpPr>
              <a:spLocks noChangeAspect="1" noChangeArrowheads="1"/>
            </p:cNvSpPr>
            <p:nvPr/>
          </p:nvSpPr>
          <p:spPr bwMode="auto">
            <a:xfrm>
              <a:off x="1066800" y="7924506"/>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89" name="Hexagon 288"/>
            <p:cNvSpPr>
              <a:spLocks noChangeAspect="1" noChangeArrowheads="1"/>
            </p:cNvSpPr>
            <p:nvPr/>
          </p:nvSpPr>
          <p:spPr bwMode="auto">
            <a:xfrm>
              <a:off x="1981245" y="5791494"/>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0" name="Hexagon 289"/>
            <p:cNvSpPr>
              <a:spLocks noChangeAspect="1" noChangeArrowheads="1"/>
            </p:cNvSpPr>
            <p:nvPr/>
          </p:nvSpPr>
          <p:spPr bwMode="auto">
            <a:xfrm>
              <a:off x="2057449" y="4556760"/>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1" name="Hexagon 290"/>
            <p:cNvSpPr>
              <a:spLocks noChangeAspect="1" noChangeArrowheads="1"/>
            </p:cNvSpPr>
            <p:nvPr/>
          </p:nvSpPr>
          <p:spPr bwMode="auto">
            <a:xfrm>
              <a:off x="4343561" y="5029704"/>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2" name="Hexagon 291"/>
            <p:cNvSpPr>
              <a:spLocks noChangeAspect="1" noChangeArrowheads="1"/>
            </p:cNvSpPr>
            <p:nvPr/>
          </p:nvSpPr>
          <p:spPr bwMode="auto">
            <a:xfrm>
              <a:off x="5715228" y="5639136"/>
              <a:ext cx="460398" cy="395179"/>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293" name="Hexagon 292"/>
            <p:cNvSpPr>
              <a:spLocks noChangeAspect="1" noChangeArrowheads="1"/>
            </p:cNvSpPr>
            <p:nvPr/>
          </p:nvSpPr>
          <p:spPr bwMode="auto">
            <a:xfrm>
              <a:off x="5791431" y="8762474"/>
              <a:ext cx="460398" cy="396766"/>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02" name="Group 301"/>
          <p:cNvGrpSpPr>
            <a:grpSpLocks/>
          </p:cNvGrpSpPr>
          <p:nvPr/>
        </p:nvGrpSpPr>
        <p:grpSpPr bwMode="auto">
          <a:xfrm>
            <a:off x="3829051" y="1645445"/>
            <a:ext cx="3659981" cy="4126706"/>
            <a:chOff x="3581400" y="1051560"/>
            <a:chExt cx="4880229" cy="5501640"/>
          </a:xfrm>
        </p:grpSpPr>
        <p:grpSp>
          <p:nvGrpSpPr>
            <p:cNvPr id="94284" name="Group 249"/>
            <p:cNvGrpSpPr>
              <a:grpSpLocks/>
            </p:cNvGrpSpPr>
            <p:nvPr/>
          </p:nvGrpSpPr>
          <p:grpSpPr bwMode="auto">
            <a:xfrm>
              <a:off x="3581400" y="1051560"/>
              <a:ext cx="4880229" cy="5501640"/>
              <a:chOff x="-533400" y="3124200"/>
              <a:chExt cx="4880229" cy="5501640"/>
            </a:xfrm>
          </p:grpSpPr>
          <p:sp>
            <p:nvSpPr>
              <p:cNvPr id="239" name="Hexagon 238"/>
              <p:cNvSpPr>
                <a:spLocks noChangeAspect="1" noChangeArrowheads="1"/>
              </p:cNvSpPr>
              <p:nvPr/>
            </p:nvSpPr>
            <p:spPr bwMode="auto">
              <a:xfrm>
                <a:off x="1143087" y="7009952"/>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0" name="Hexagon 239"/>
              <p:cNvSpPr>
                <a:spLocks noChangeAspect="1" noChangeArrowheads="1"/>
              </p:cNvSpPr>
              <p:nvPr/>
            </p:nvSpPr>
            <p:spPr bwMode="auto">
              <a:xfrm>
                <a:off x="1295495" y="3505156"/>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1" name="Hexagon 240"/>
              <p:cNvSpPr>
                <a:spLocks noChangeAspect="1" noChangeArrowheads="1"/>
              </p:cNvSpPr>
              <p:nvPr/>
            </p:nvSpPr>
            <p:spPr bwMode="auto">
              <a:xfrm>
                <a:off x="3429206" y="4648024"/>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2" name="Hexagon 241"/>
              <p:cNvSpPr>
                <a:spLocks noChangeAspect="1" noChangeArrowheads="1"/>
              </p:cNvSpPr>
              <p:nvPr/>
            </p:nvSpPr>
            <p:spPr bwMode="auto">
              <a:xfrm>
                <a:off x="-533400" y="6095657"/>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3" name="Hexagon 242"/>
              <p:cNvSpPr>
                <a:spLocks noChangeAspect="1" noChangeArrowheads="1"/>
              </p:cNvSpPr>
              <p:nvPr/>
            </p:nvSpPr>
            <p:spPr bwMode="auto">
              <a:xfrm>
                <a:off x="685863" y="6233754"/>
                <a:ext cx="460399" cy="395241"/>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4" name="Hexagon 243"/>
              <p:cNvSpPr>
                <a:spLocks noChangeAspect="1" noChangeArrowheads="1"/>
              </p:cNvSpPr>
              <p:nvPr/>
            </p:nvSpPr>
            <p:spPr bwMode="auto">
              <a:xfrm>
                <a:off x="-304788" y="502898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5" name="Hexagon 244"/>
              <p:cNvSpPr>
                <a:spLocks noChangeAspect="1" noChangeArrowheads="1"/>
              </p:cNvSpPr>
              <p:nvPr/>
            </p:nvSpPr>
            <p:spPr bwMode="auto">
              <a:xfrm>
                <a:off x="1905127" y="6248039"/>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6" name="Hexagon 245"/>
              <p:cNvSpPr>
                <a:spLocks noChangeAspect="1" noChangeArrowheads="1"/>
              </p:cNvSpPr>
              <p:nvPr/>
            </p:nvSpPr>
            <p:spPr bwMode="auto">
              <a:xfrm>
                <a:off x="76232" y="815282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7" name="Hexagon 246"/>
              <p:cNvSpPr>
                <a:spLocks noChangeAspect="1" noChangeArrowheads="1"/>
              </p:cNvSpPr>
              <p:nvPr/>
            </p:nvSpPr>
            <p:spPr bwMode="auto">
              <a:xfrm>
                <a:off x="2590963" y="3124200"/>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8" name="Hexagon 247"/>
              <p:cNvSpPr>
                <a:spLocks noChangeAspect="1" noChangeArrowheads="1"/>
              </p:cNvSpPr>
              <p:nvPr/>
            </p:nvSpPr>
            <p:spPr bwMode="auto">
              <a:xfrm>
                <a:off x="3276798" y="6628995"/>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49" name="Hexagon 248"/>
              <p:cNvSpPr>
                <a:spLocks noChangeAspect="1" noChangeArrowheads="1"/>
              </p:cNvSpPr>
              <p:nvPr/>
            </p:nvSpPr>
            <p:spPr bwMode="auto">
              <a:xfrm>
                <a:off x="3886430" y="8229011"/>
                <a:ext cx="460399" cy="396829"/>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sp>
          <p:nvSpPr>
            <p:cNvPr id="296" name="Hexagon 295"/>
            <p:cNvSpPr>
              <a:spLocks noChangeAspect="1" noChangeArrowheads="1"/>
            </p:cNvSpPr>
            <p:nvPr/>
          </p:nvSpPr>
          <p:spPr bwMode="auto">
            <a:xfrm>
              <a:off x="6096131" y="2286492"/>
              <a:ext cx="460399" cy="39524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97" name="Hexagon 296"/>
            <p:cNvSpPr>
              <a:spLocks noChangeAspect="1" noChangeArrowheads="1"/>
            </p:cNvSpPr>
            <p:nvPr/>
          </p:nvSpPr>
          <p:spPr bwMode="auto">
            <a:xfrm>
              <a:off x="6550180" y="3505552"/>
              <a:ext cx="460399" cy="395242"/>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238" name="Group 237"/>
          <p:cNvGrpSpPr>
            <a:grpSpLocks/>
          </p:cNvGrpSpPr>
          <p:nvPr/>
        </p:nvGrpSpPr>
        <p:grpSpPr bwMode="auto">
          <a:xfrm>
            <a:off x="3886201" y="1657350"/>
            <a:ext cx="3589735" cy="4114800"/>
            <a:chOff x="3657600" y="1066800"/>
            <a:chExt cx="4786312" cy="5486400"/>
          </a:xfrm>
        </p:grpSpPr>
        <p:grpSp>
          <p:nvGrpSpPr>
            <p:cNvPr id="94266" name="Group 235"/>
            <p:cNvGrpSpPr>
              <a:grpSpLocks/>
            </p:cNvGrpSpPr>
            <p:nvPr/>
          </p:nvGrpSpPr>
          <p:grpSpPr bwMode="auto">
            <a:xfrm>
              <a:off x="3657600" y="1066800"/>
              <a:ext cx="4786312" cy="5486400"/>
              <a:chOff x="-609600" y="4572000"/>
              <a:chExt cx="4786312" cy="5486400"/>
            </a:xfrm>
          </p:grpSpPr>
          <p:sp>
            <p:nvSpPr>
              <p:cNvPr id="220" name="Hexagon 219"/>
              <p:cNvSpPr>
                <a:spLocks noChangeArrowheads="1"/>
              </p:cNvSpPr>
              <p:nvPr/>
            </p:nvSpPr>
            <p:spPr bwMode="auto">
              <a:xfrm>
                <a:off x="-76200" y="9601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1" name="Hexagon 220"/>
              <p:cNvSpPr>
                <a:spLocks noChangeArrowheads="1"/>
              </p:cNvSpPr>
              <p:nvPr/>
            </p:nvSpPr>
            <p:spPr bwMode="auto">
              <a:xfrm>
                <a:off x="990600" y="8458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2" name="Hexagon 221"/>
              <p:cNvSpPr>
                <a:spLocks noChangeArrowheads="1"/>
              </p:cNvSpPr>
              <p:nvPr/>
            </p:nvSpPr>
            <p:spPr bwMode="auto">
              <a:xfrm>
                <a:off x="-457200" y="8839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3" name="Hexagon 222"/>
              <p:cNvSpPr>
                <a:spLocks noChangeArrowheads="1"/>
              </p:cNvSpPr>
              <p:nvPr/>
            </p:nvSpPr>
            <p:spPr bwMode="auto">
              <a:xfrm>
                <a:off x="-609600" y="75438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4" name="Hexagon 223"/>
              <p:cNvSpPr>
                <a:spLocks noChangeArrowheads="1"/>
              </p:cNvSpPr>
              <p:nvPr/>
            </p:nvSpPr>
            <p:spPr bwMode="auto">
              <a:xfrm>
                <a:off x="1752600" y="7696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5" name="Hexagon 224"/>
              <p:cNvSpPr>
                <a:spLocks noChangeArrowheads="1"/>
              </p:cNvSpPr>
              <p:nvPr/>
            </p:nvSpPr>
            <p:spPr bwMode="auto">
              <a:xfrm>
                <a:off x="533400" y="7696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6" name="Hexagon 225"/>
              <p:cNvSpPr>
                <a:spLocks noChangeArrowheads="1"/>
              </p:cNvSpPr>
              <p:nvPr/>
            </p:nvSpPr>
            <p:spPr bwMode="auto">
              <a:xfrm>
                <a:off x="2285999" y="70104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7" name="Hexagon 226"/>
              <p:cNvSpPr>
                <a:spLocks noChangeArrowheads="1"/>
              </p:cNvSpPr>
              <p:nvPr/>
            </p:nvSpPr>
            <p:spPr bwMode="auto">
              <a:xfrm>
                <a:off x="-457200" y="6477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8" name="Hexagon 227"/>
              <p:cNvSpPr>
                <a:spLocks noChangeArrowheads="1"/>
              </p:cNvSpPr>
              <p:nvPr/>
            </p:nvSpPr>
            <p:spPr bwMode="auto">
              <a:xfrm>
                <a:off x="762000" y="6477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29" name="Hexagon 228"/>
              <p:cNvSpPr>
                <a:spLocks noChangeArrowheads="1"/>
              </p:cNvSpPr>
              <p:nvPr/>
            </p:nvSpPr>
            <p:spPr bwMode="auto">
              <a:xfrm>
                <a:off x="1828799" y="5791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0" name="Hexagon 229"/>
              <p:cNvSpPr>
                <a:spLocks noChangeArrowheads="1"/>
              </p:cNvSpPr>
              <p:nvPr/>
            </p:nvSpPr>
            <p:spPr bwMode="auto">
              <a:xfrm>
                <a:off x="1143000" y="4953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1" name="Hexagon 230"/>
              <p:cNvSpPr>
                <a:spLocks noChangeArrowheads="1"/>
              </p:cNvSpPr>
              <p:nvPr/>
            </p:nvSpPr>
            <p:spPr bwMode="auto">
              <a:xfrm>
                <a:off x="-76200" y="48006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2" name="Hexagon 231"/>
              <p:cNvSpPr>
                <a:spLocks noChangeArrowheads="1"/>
              </p:cNvSpPr>
              <p:nvPr/>
            </p:nvSpPr>
            <p:spPr bwMode="auto">
              <a:xfrm>
                <a:off x="2438399" y="4572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3" name="Hexagon 232"/>
              <p:cNvSpPr>
                <a:spLocks noChangeArrowheads="1"/>
              </p:cNvSpPr>
              <p:nvPr/>
            </p:nvSpPr>
            <p:spPr bwMode="auto">
              <a:xfrm>
                <a:off x="3276599" y="60960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4" name="Hexagon 233"/>
              <p:cNvSpPr>
                <a:spLocks noChangeArrowheads="1"/>
              </p:cNvSpPr>
              <p:nvPr/>
            </p:nvSpPr>
            <p:spPr bwMode="auto">
              <a:xfrm>
                <a:off x="3124199" y="80772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235" name="Hexagon 234"/>
              <p:cNvSpPr>
                <a:spLocks noChangeArrowheads="1"/>
              </p:cNvSpPr>
              <p:nvPr/>
            </p:nvSpPr>
            <p:spPr bwMode="auto">
              <a:xfrm>
                <a:off x="3733799" y="96774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sp>
          <p:nvSpPr>
            <p:cNvPr id="237" name="Hexagon 236"/>
            <p:cNvSpPr>
              <a:spLocks noChangeArrowheads="1"/>
            </p:cNvSpPr>
            <p:nvPr/>
          </p:nvSpPr>
          <p:spPr bwMode="auto">
            <a:xfrm>
              <a:off x="6172199" y="5638800"/>
              <a:ext cx="442913" cy="381000"/>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181" name="Group 180"/>
          <p:cNvGrpSpPr>
            <a:grpSpLocks/>
          </p:cNvGrpSpPr>
          <p:nvPr/>
        </p:nvGrpSpPr>
        <p:grpSpPr bwMode="auto">
          <a:xfrm>
            <a:off x="3829051" y="1771650"/>
            <a:ext cx="3932635" cy="3657600"/>
            <a:chOff x="-1752600" y="3200400"/>
            <a:chExt cx="5243512" cy="4876800"/>
          </a:xfrm>
        </p:grpSpPr>
        <p:sp>
          <p:nvSpPr>
            <p:cNvPr id="163" name="Hexagon 162"/>
            <p:cNvSpPr>
              <a:spLocks noChangeArrowheads="1"/>
            </p:cNvSpPr>
            <p:nvPr/>
          </p:nvSpPr>
          <p:spPr bwMode="auto">
            <a:xfrm>
              <a:off x="1219199" y="7239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5" name="Hexagon 164"/>
            <p:cNvSpPr>
              <a:spLocks noChangeArrowheads="1"/>
            </p:cNvSpPr>
            <p:nvPr/>
          </p:nvSpPr>
          <p:spPr bwMode="auto">
            <a:xfrm>
              <a:off x="-762000" y="5410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7" name="Hexagon 166"/>
            <p:cNvSpPr>
              <a:spLocks noChangeArrowheads="1"/>
            </p:cNvSpPr>
            <p:nvPr/>
          </p:nvSpPr>
          <p:spPr bwMode="auto">
            <a:xfrm>
              <a:off x="-838200" y="4724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8" name="Hexagon 167"/>
            <p:cNvSpPr>
              <a:spLocks noChangeArrowheads="1"/>
            </p:cNvSpPr>
            <p:nvPr/>
          </p:nvSpPr>
          <p:spPr bwMode="auto">
            <a:xfrm>
              <a:off x="-914400" y="7391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69" name="Hexagon 168"/>
            <p:cNvSpPr>
              <a:spLocks noChangeArrowheads="1"/>
            </p:cNvSpPr>
            <p:nvPr/>
          </p:nvSpPr>
          <p:spPr bwMode="auto">
            <a:xfrm>
              <a:off x="-1752600" y="6858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0" name="Hexagon 169"/>
            <p:cNvSpPr>
              <a:spLocks noChangeArrowheads="1"/>
            </p:cNvSpPr>
            <p:nvPr/>
          </p:nvSpPr>
          <p:spPr bwMode="auto">
            <a:xfrm>
              <a:off x="381000" y="7696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1" name="Hexagon 170"/>
            <p:cNvSpPr>
              <a:spLocks noChangeArrowheads="1"/>
            </p:cNvSpPr>
            <p:nvPr/>
          </p:nvSpPr>
          <p:spPr bwMode="auto">
            <a:xfrm>
              <a:off x="1295399" y="6248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2" name="Hexagon 171"/>
            <p:cNvSpPr>
              <a:spLocks noChangeArrowheads="1"/>
            </p:cNvSpPr>
            <p:nvPr/>
          </p:nvSpPr>
          <p:spPr bwMode="auto">
            <a:xfrm>
              <a:off x="2057399" y="55626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3" name="Hexagon 172"/>
            <p:cNvSpPr>
              <a:spLocks noChangeArrowheads="1"/>
            </p:cNvSpPr>
            <p:nvPr/>
          </p:nvSpPr>
          <p:spPr bwMode="auto">
            <a:xfrm>
              <a:off x="-762000" y="3505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4" name="Hexagon 173"/>
            <p:cNvSpPr>
              <a:spLocks noChangeArrowheads="1"/>
            </p:cNvSpPr>
            <p:nvPr/>
          </p:nvSpPr>
          <p:spPr bwMode="auto">
            <a:xfrm>
              <a:off x="914399" y="48006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5" name="Hexagon 174"/>
            <p:cNvSpPr>
              <a:spLocks noChangeArrowheads="1"/>
            </p:cNvSpPr>
            <p:nvPr/>
          </p:nvSpPr>
          <p:spPr bwMode="auto">
            <a:xfrm>
              <a:off x="1523999" y="3962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6" name="Hexagon 175"/>
            <p:cNvSpPr>
              <a:spLocks noChangeArrowheads="1"/>
            </p:cNvSpPr>
            <p:nvPr/>
          </p:nvSpPr>
          <p:spPr bwMode="auto">
            <a:xfrm>
              <a:off x="2743199" y="32004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7" name="Hexagon 176"/>
            <p:cNvSpPr>
              <a:spLocks noChangeArrowheads="1"/>
            </p:cNvSpPr>
            <p:nvPr/>
          </p:nvSpPr>
          <p:spPr bwMode="auto">
            <a:xfrm>
              <a:off x="2895599" y="45720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8" name="Hexagon 177"/>
            <p:cNvSpPr>
              <a:spLocks noChangeArrowheads="1"/>
            </p:cNvSpPr>
            <p:nvPr/>
          </p:nvSpPr>
          <p:spPr bwMode="auto">
            <a:xfrm>
              <a:off x="3047999" y="6553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79" name="Hexagon 178"/>
            <p:cNvSpPr>
              <a:spLocks noChangeArrowheads="1"/>
            </p:cNvSpPr>
            <p:nvPr/>
          </p:nvSpPr>
          <p:spPr bwMode="auto">
            <a:xfrm>
              <a:off x="1523999" y="75438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180" name="Hexagon 179"/>
            <p:cNvSpPr>
              <a:spLocks noChangeArrowheads="1"/>
            </p:cNvSpPr>
            <p:nvPr/>
          </p:nvSpPr>
          <p:spPr bwMode="auto">
            <a:xfrm>
              <a:off x="2971799" y="7696200"/>
              <a:ext cx="442913" cy="381000"/>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36" name="Group 335"/>
          <p:cNvGrpSpPr>
            <a:grpSpLocks/>
          </p:cNvGrpSpPr>
          <p:nvPr/>
        </p:nvGrpSpPr>
        <p:grpSpPr bwMode="auto">
          <a:xfrm>
            <a:off x="1314450" y="1732361"/>
            <a:ext cx="2514600" cy="542456"/>
            <a:chOff x="228600" y="1066800"/>
            <a:chExt cx="3352800" cy="722983"/>
          </a:xfrm>
          <a:solidFill>
            <a:srgbClr val="E9E5C5"/>
          </a:solidFill>
        </p:grpSpPr>
        <p:sp>
          <p:nvSpPr>
            <p:cNvPr id="305" name="TextBox 304"/>
            <p:cNvSpPr txBox="1"/>
            <p:nvPr/>
          </p:nvSpPr>
          <p:spPr>
            <a:xfrm>
              <a:off x="228600" y="106680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E22F01"/>
                  </a:solidFill>
                  <a:latin typeface="Garamond" pitchFamily="18" charset="0"/>
                  <a:cs typeface="Arial"/>
                </a:rPr>
                <a:t>Encourage</a:t>
              </a:r>
            </a:p>
            <a:p>
              <a:pPr>
                <a:defRPr/>
              </a:pPr>
              <a:endParaRPr lang="en-US" sz="600" dirty="0">
                <a:solidFill>
                  <a:srgbClr val="FF0000"/>
                </a:solidFill>
                <a:latin typeface="Garamond" pitchFamily="18" charset="0"/>
                <a:cs typeface="Arial"/>
              </a:endParaRPr>
            </a:p>
          </p:txBody>
        </p:sp>
        <p:sp>
          <p:nvSpPr>
            <p:cNvPr id="162" name="Hexagon 161"/>
            <p:cNvSpPr>
              <a:spLocks noChangeArrowheads="1"/>
            </p:cNvSpPr>
            <p:nvPr/>
          </p:nvSpPr>
          <p:spPr bwMode="auto">
            <a:xfrm>
              <a:off x="395288" y="1219139"/>
              <a:ext cx="442912" cy="380846"/>
            </a:xfrm>
            <a:prstGeom prst="hexagon">
              <a:avLst>
                <a:gd name="adj" fmla="val 25053"/>
                <a:gd name="vf" fmla="val 115470"/>
              </a:avLst>
            </a:prstGeom>
            <a:grp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35" name="Group 334"/>
          <p:cNvGrpSpPr>
            <a:grpSpLocks/>
          </p:cNvGrpSpPr>
          <p:nvPr/>
        </p:nvGrpSpPr>
        <p:grpSpPr bwMode="auto">
          <a:xfrm>
            <a:off x="1314450" y="2343148"/>
            <a:ext cx="2514600" cy="542456"/>
            <a:chOff x="228600" y="2005280"/>
            <a:chExt cx="3352800" cy="722983"/>
          </a:xfrm>
          <a:solidFill>
            <a:srgbClr val="E9E5C5"/>
          </a:solidFill>
        </p:grpSpPr>
        <p:sp>
          <p:nvSpPr>
            <p:cNvPr id="333" name="TextBox 332"/>
            <p:cNvSpPr txBox="1"/>
            <p:nvPr/>
          </p:nvSpPr>
          <p:spPr>
            <a:xfrm>
              <a:off x="228600" y="200528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024FAB"/>
                  </a:solidFill>
                  <a:latin typeface="Garamond" pitchFamily="18" charset="0"/>
                  <a:cs typeface="Arial"/>
                </a:rPr>
                <a:t>Do not encourage</a:t>
              </a:r>
            </a:p>
            <a:p>
              <a:pPr>
                <a:defRPr/>
              </a:pPr>
              <a:endParaRPr lang="en-US" sz="600" dirty="0">
                <a:solidFill>
                  <a:srgbClr val="FF0000"/>
                </a:solidFill>
                <a:latin typeface="Garamond" pitchFamily="18" charset="0"/>
                <a:cs typeface="Arial"/>
              </a:endParaRPr>
            </a:p>
          </p:txBody>
        </p:sp>
        <p:sp>
          <p:nvSpPr>
            <p:cNvPr id="306" name="Hexagon 305"/>
            <p:cNvSpPr>
              <a:spLocks noChangeArrowheads="1"/>
            </p:cNvSpPr>
            <p:nvPr/>
          </p:nvSpPr>
          <p:spPr bwMode="auto">
            <a:xfrm>
              <a:off x="381000" y="2133816"/>
              <a:ext cx="442913" cy="380846"/>
            </a:xfrm>
            <a:prstGeom prst="hexagon">
              <a:avLst>
                <a:gd name="adj" fmla="val 25053"/>
                <a:gd name="vf" fmla="val 115470"/>
              </a:avLst>
            </a:prstGeom>
            <a:grp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45" name="Group 344"/>
          <p:cNvGrpSpPr>
            <a:grpSpLocks/>
          </p:cNvGrpSpPr>
          <p:nvPr/>
        </p:nvGrpSpPr>
        <p:grpSpPr bwMode="auto">
          <a:xfrm>
            <a:off x="1314450" y="3314697"/>
            <a:ext cx="2514600" cy="542456"/>
            <a:chOff x="228600" y="3276600"/>
            <a:chExt cx="3352800" cy="722983"/>
          </a:xfrm>
          <a:solidFill>
            <a:srgbClr val="E9E5C5"/>
          </a:solidFill>
        </p:grpSpPr>
        <p:sp>
          <p:nvSpPr>
            <p:cNvPr id="339" name="TextBox 338"/>
            <p:cNvSpPr txBox="1"/>
            <p:nvPr/>
          </p:nvSpPr>
          <p:spPr>
            <a:xfrm>
              <a:off x="228600" y="327660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E22F01"/>
                  </a:solidFill>
                  <a:latin typeface="Garamond" pitchFamily="18" charset="0"/>
                  <a:cs typeface="Arial"/>
                </a:rPr>
                <a:t>participated</a:t>
              </a:r>
            </a:p>
            <a:p>
              <a:pPr>
                <a:defRPr/>
              </a:pPr>
              <a:endParaRPr lang="en-US" sz="600" dirty="0">
                <a:solidFill>
                  <a:srgbClr val="FF0000"/>
                </a:solidFill>
                <a:latin typeface="Garamond" pitchFamily="18" charset="0"/>
                <a:cs typeface="Arial"/>
              </a:endParaRPr>
            </a:p>
          </p:txBody>
        </p:sp>
        <p:sp>
          <p:nvSpPr>
            <p:cNvPr id="157" name="Hexagon 156"/>
            <p:cNvSpPr>
              <a:spLocks noChangeArrowheads="1"/>
            </p:cNvSpPr>
            <p:nvPr/>
          </p:nvSpPr>
          <p:spPr bwMode="auto">
            <a:xfrm>
              <a:off x="407988" y="3428938"/>
              <a:ext cx="354012" cy="304677"/>
            </a:xfrm>
            <a:prstGeom prst="hexagon">
              <a:avLst>
                <a:gd name="adj" fmla="val 25053"/>
                <a:gd name="vf" fmla="val 115470"/>
              </a:avLst>
            </a:prstGeom>
            <a:solidFill>
              <a:schemeClr val="accent5">
                <a:lumMod val="75000"/>
              </a:schemeClr>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grpSp>
        <p:nvGrpSpPr>
          <p:cNvPr id="344" name="Group 343"/>
          <p:cNvGrpSpPr>
            <a:grpSpLocks/>
          </p:cNvGrpSpPr>
          <p:nvPr/>
        </p:nvGrpSpPr>
        <p:grpSpPr bwMode="auto">
          <a:xfrm>
            <a:off x="1314450" y="3886196"/>
            <a:ext cx="2514600" cy="542456"/>
            <a:chOff x="228600" y="4114800"/>
            <a:chExt cx="3352800" cy="722983"/>
          </a:xfrm>
        </p:grpSpPr>
        <p:sp>
          <p:nvSpPr>
            <p:cNvPr id="342" name="TextBox 341"/>
            <p:cNvSpPr txBox="1"/>
            <p:nvPr/>
          </p:nvSpPr>
          <p:spPr>
            <a:xfrm>
              <a:off x="228600" y="4114800"/>
              <a:ext cx="3352800" cy="722983"/>
            </a:xfrm>
            <a:prstGeom prst="rect">
              <a:avLst/>
            </a:prstGeom>
            <a:solidFill>
              <a:srgbClr val="E9E5C5">
                <a:alpha val="80000"/>
              </a:srgbClr>
            </a:solid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024FAB"/>
                  </a:solidFill>
                  <a:latin typeface="Garamond" pitchFamily="18" charset="0"/>
                  <a:cs typeface="Arial"/>
                </a:rPr>
                <a:t>did not participate</a:t>
              </a:r>
            </a:p>
            <a:p>
              <a:pPr>
                <a:defRPr/>
              </a:pPr>
              <a:endParaRPr lang="en-US" sz="600" dirty="0">
                <a:solidFill>
                  <a:srgbClr val="FF0000"/>
                </a:solidFill>
                <a:latin typeface="Garamond" pitchFamily="18" charset="0"/>
                <a:cs typeface="Arial"/>
              </a:endParaRPr>
            </a:p>
          </p:txBody>
        </p:sp>
        <p:sp>
          <p:nvSpPr>
            <p:cNvPr id="158" name="Hexagon 157"/>
            <p:cNvSpPr>
              <a:spLocks noChangeAspect="1" noChangeArrowheads="1"/>
            </p:cNvSpPr>
            <p:nvPr/>
          </p:nvSpPr>
          <p:spPr bwMode="auto">
            <a:xfrm>
              <a:off x="407988" y="4267138"/>
              <a:ext cx="354012" cy="304677"/>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57" name="Group 356"/>
          <p:cNvGrpSpPr>
            <a:grpSpLocks/>
          </p:cNvGrpSpPr>
          <p:nvPr/>
        </p:nvGrpSpPr>
        <p:grpSpPr bwMode="auto">
          <a:xfrm>
            <a:off x="1314450" y="4818460"/>
            <a:ext cx="2514600" cy="542456"/>
            <a:chOff x="228600" y="5281880"/>
            <a:chExt cx="3352800" cy="722983"/>
          </a:xfrm>
          <a:solidFill>
            <a:srgbClr val="E9E5C5"/>
          </a:solidFill>
        </p:grpSpPr>
        <p:sp>
          <p:nvSpPr>
            <p:cNvPr id="347" name="TextBox 346"/>
            <p:cNvSpPr txBox="1"/>
            <p:nvPr/>
          </p:nvSpPr>
          <p:spPr>
            <a:xfrm>
              <a:off x="228600" y="5281880"/>
              <a:ext cx="3352800" cy="722983"/>
            </a:xfrm>
            <a:prstGeom prst="rect">
              <a:avLst/>
            </a:prstGeom>
            <a:grp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chemeClr val="tx1">
                      <a:lumMod val="85000"/>
                      <a:lumOff val="15000"/>
                    </a:schemeClr>
                  </a:solidFill>
                  <a:latin typeface="Garamond" pitchFamily="18" charset="0"/>
                  <a:cs typeface="Arial"/>
                </a:rPr>
                <a:t>Complying</a:t>
              </a:r>
            </a:p>
            <a:p>
              <a:pPr>
                <a:defRPr/>
              </a:pPr>
              <a:endParaRPr lang="en-US" sz="600" dirty="0">
                <a:solidFill>
                  <a:srgbClr val="FF0000"/>
                </a:solidFill>
                <a:latin typeface="Garamond" pitchFamily="18" charset="0"/>
                <a:cs typeface="Arial"/>
              </a:endParaRPr>
            </a:p>
          </p:txBody>
        </p:sp>
        <p:sp>
          <p:nvSpPr>
            <p:cNvPr id="353" name="Hexagon 352"/>
            <p:cNvSpPr>
              <a:spLocks noChangeArrowheads="1"/>
            </p:cNvSpPr>
            <p:nvPr/>
          </p:nvSpPr>
          <p:spPr bwMode="auto">
            <a:xfrm>
              <a:off x="430213" y="5440566"/>
              <a:ext cx="354012" cy="304677"/>
            </a:xfrm>
            <a:prstGeom prst="hexagon">
              <a:avLst>
                <a:gd name="adj" fmla="val 25053"/>
                <a:gd name="vf" fmla="val 115470"/>
              </a:avLst>
            </a:prstGeom>
            <a:grp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52" name="Hexagon 351"/>
            <p:cNvSpPr>
              <a:spLocks noChangeArrowheads="1"/>
            </p:cNvSpPr>
            <p:nvPr/>
          </p:nvSpPr>
          <p:spPr bwMode="auto">
            <a:xfrm>
              <a:off x="395288" y="5410415"/>
              <a:ext cx="442912" cy="380846"/>
            </a:xfrm>
            <a:prstGeom prst="hexagon">
              <a:avLst>
                <a:gd name="adj" fmla="val 25053"/>
                <a:gd name="vf" fmla="val 115470"/>
              </a:avLst>
            </a:prstGeom>
            <a:grp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54" name="Hexagon 353"/>
            <p:cNvSpPr>
              <a:spLocks noChangeAspect="1" noChangeArrowheads="1"/>
            </p:cNvSpPr>
            <p:nvPr/>
          </p:nvSpPr>
          <p:spPr bwMode="auto">
            <a:xfrm>
              <a:off x="1023938" y="5450087"/>
              <a:ext cx="354012" cy="304677"/>
            </a:xfrm>
            <a:prstGeom prst="hexagon">
              <a:avLst>
                <a:gd name="adj" fmla="val 25053"/>
                <a:gd name="vf" fmla="val 115470"/>
              </a:avLst>
            </a:prstGeom>
            <a:grp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56" name="Hexagon 355"/>
            <p:cNvSpPr>
              <a:spLocks noChangeArrowheads="1"/>
            </p:cNvSpPr>
            <p:nvPr/>
          </p:nvSpPr>
          <p:spPr bwMode="auto">
            <a:xfrm>
              <a:off x="990600" y="5410415"/>
              <a:ext cx="442913" cy="380846"/>
            </a:xfrm>
            <a:prstGeom prst="hexagon">
              <a:avLst>
                <a:gd name="adj" fmla="val 25053"/>
                <a:gd name="vf" fmla="val 115470"/>
              </a:avLst>
            </a:prstGeom>
            <a:grp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grpSp>
      <p:grpSp>
        <p:nvGrpSpPr>
          <p:cNvPr id="362" name="Group 361"/>
          <p:cNvGrpSpPr>
            <a:grpSpLocks/>
          </p:cNvGrpSpPr>
          <p:nvPr/>
        </p:nvGrpSpPr>
        <p:grpSpPr bwMode="auto">
          <a:xfrm>
            <a:off x="1314450" y="5389960"/>
            <a:ext cx="2514600" cy="542456"/>
            <a:chOff x="228600" y="6043880"/>
            <a:chExt cx="3352800" cy="722983"/>
          </a:xfrm>
        </p:grpSpPr>
        <p:sp>
          <p:nvSpPr>
            <p:cNvPr id="350" name="TextBox 349"/>
            <p:cNvSpPr txBox="1"/>
            <p:nvPr/>
          </p:nvSpPr>
          <p:spPr>
            <a:xfrm>
              <a:off x="228600" y="6043880"/>
              <a:ext cx="3352800" cy="722983"/>
            </a:xfrm>
            <a:prstGeom prst="rect">
              <a:avLst/>
            </a:prstGeom>
            <a:solidFill>
              <a:srgbClr val="E9E5C5">
                <a:alpha val="80000"/>
              </a:srgbClr>
            </a:solidFill>
            <a:ln>
              <a:noFill/>
            </a:ln>
          </p:spPr>
          <p:txBody>
            <a:bodyPr>
              <a:spAutoFit/>
            </a:bodyPr>
            <a:lstStyle/>
            <a:p>
              <a:pPr>
                <a:defRPr/>
              </a:pPr>
              <a:endParaRPr lang="en-US" sz="525" dirty="0">
                <a:solidFill>
                  <a:srgbClr val="FF0000"/>
                </a:solidFill>
                <a:latin typeface="Garamond" pitchFamily="18" charset="0"/>
                <a:cs typeface="Arial"/>
              </a:endParaRPr>
            </a:p>
            <a:p>
              <a:pPr>
                <a:defRPr/>
              </a:pPr>
              <a:r>
                <a:rPr lang="en-US" sz="1650" dirty="0">
                  <a:solidFill>
                    <a:srgbClr val="FF0000"/>
                  </a:solidFill>
                  <a:latin typeface="Garamond" pitchFamily="18" charset="0"/>
                  <a:cs typeface="Arial"/>
                </a:rPr>
                <a:t>                 </a:t>
              </a:r>
              <a:r>
                <a:rPr lang="en-US" sz="1800" dirty="0">
                  <a:solidFill>
                    <a:srgbClr val="262626"/>
                  </a:solidFill>
                  <a:latin typeface="Garamond" pitchFamily="18" charset="0"/>
                  <a:cs typeface="Arial"/>
                </a:rPr>
                <a:t>Not complying</a:t>
              </a:r>
            </a:p>
            <a:p>
              <a:pPr>
                <a:defRPr/>
              </a:pPr>
              <a:endParaRPr lang="en-US" sz="600" dirty="0">
                <a:solidFill>
                  <a:srgbClr val="FF0000"/>
                </a:solidFill>
                <a:latin typeface="Garamond" pitchFamily="18" charset="0"/>
                <a:cs typeface="Arial"/>
              </a:endParaRPr>
            </a:p>
          </p:txBody>
        </p:sp>
        <p:sp>
          <p:nvSpPr>
            <p:cNvPr id="358" name="Hexagon 357"/>
            <p:cNvSpPr>
              <a:spLocks noChangeArrowheads="1"/>
            </p:cNvSpPr>
            <p:nvPr/>
          </p:nvSpPr>
          <p:spPr bwMode="auto">
            <a:xfrm>
              <a:off x="1033463" y="6218435"/>
              <a:ext cx="354012" cy="304677"/>
            </a:xfrm>
            <a:prstGeom prst="hexagon">
              <a:avLst>
                <a:gd name="adj" fmla="val 25053"/>
                <a:gd name="vf" fmla="val 115470"/>
              </a:avLst>
            </a:prstGeom>
            <a:solidFill>
              <a:srgbClr val="BF0000"/>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sp>
          <p:nvSpPr>
            <p:cNvPr id="361" name="Hexagon 360"/>
            <p:cNvSpPr>
              <a:spLocks noChangeArrowheads="1"/>
            </p:cNvSpPr>
            <p:nvPr/>
          </p:nvSpPr>
          <p:spPr bwMode="auto">
            <a:xfrm>
              <a:off x="990600" y="6172415"/>
              <a:ext cx="442913" cy="380846"/>
            </a:xfrm>
            <a:prstGeom prst="hexagon">
              <a:avLst>
                <a:gd name="adj" fmla="val 25053"/>
                <a:gd name="vf" fmla="val 115470"/>
              </a:avLst>
            </a:prstGeom>
            <a:noFill/>
            <a:ln w="101600">
              <a:solidFill>
                <a:srgbClr val="024FAB"/>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60" name="Hexagon 359"/>
            <p:cNvSpPr>
              <a:spLocks noChangeAspect="1" noChangeArrowheads="1"/>
            </p:cNvSpPr>
            <p:nvPr/>
          </p:nvSpPr>
          <p:spPr bwMode="auto">
            <a:xfrm>
              <a:off x="430213" y="6212087"/>
              <a:ext cx="354012" cy="304677"/>
            </a:xfrm>
            <a:prstGeom prst="hexagon">
              <a:avLst>
                <a:gd name="adj" fmla="val 25053"/>
                <a:gd name="vf" fmla="val 115470"/>
              </a:avLst>
            </a:prstGeom>
            <a:solidFill>
              <a:srgbClr val="0066FF"/>
            </a:solidFill>
            <a:ln w="25400">
              <a:noFill/>
              <a:miter lim="800000"/>
              <a:headEnd/>
              <a:tailEnd/>
            </a:ln>
            <a:effectLst>
              <a:outerShdw blurRad="63500" dist="23000" dir="5400000" rotWithShape="0">
                <a:srgbClr val="000000">
                  <a:alpha val="34999"/>
                </a:srgbClr>
              </a:outerShdw>
            </a:effectLst>
          </p:spPr>
          <p:txBody>
            <a:bodyPr anchor="ctr"/>
            <a:lstStyle/>
            <a:p>
              <a:pPr algn="ctr">
                <a:defRPr/>
              </a:pPr>
              <a:endParaRPr lang="en-US" sz="1800">
                <a:solidFill>
                  <a:srgbClr val="FFFFFF"/>
                </a:solidFill>
                <a:latin typeface="Garamond" pitchFamily="18" charset="0"/>
              </a:endParaRPr>
            </a:p>
          </p:txBody>
        </p:sp>
        <p:sp>
          <p:nvSpPr>
            <p:cNvPr id="359" name="Hexagon 358"/>
            <p:cNvSpPr>
              <a:spLocks noChangeArrowheads="1"/>
            </p:cNvSpPr>
            <p:nvPr/>
          </p:nvSpPr>
          <p:spPr bwMode="auto">
            <a:xfrm>
              <a:off x="395288" y="6172415"/>
              <a:ext cx="442912" cy="380846"/>
            </a:xfrm>
            <a:prstGeom prst="hexagon">
              <a:avLst>
                <a:gd name="adj" fmla="val 25053"/>
                <a:gd name="vf" fmla="val 115470"/>
              </a:avLst>
            </a:prstGeom>
            <a:noFill/>
            <a:ln w="101600">
              <a:solidFill>
                <a:srgbClr val="A40000"/>
              </a:solidFill>
              <a:miter lim="800000"/>
              <a:headEnd/>
              <a:tailEnd/>
            </a:ln>
            <a:effectLst>
              <a:outerShdw blurRad="63500" dist="23000" dir="5400000" rotWithShape="0">
                <a:srgbClr val="000000">
                  <a:alpha val="34999"/>
                </a:srgbClr>
              </a:outerShdw>
            </a:effectLst>
          </p:spPr>
          <p:txBody>
            <a:bodyPr anchor="ctr"/>
            <a:lstStyle/>
            <a:p>
              <a:pPr algn="ctr">
                <a:defRPr/>
              </a:pPr>
              <a:endParaRPr lang="en-US" sz="1800" dirty="0">
                <a:solidFill>
                  <a:srgbClr val="FFFFFF"/>
                </a:solidFill>
                <a:latin typeface="Garamond" pitchFamily="18" charset="0"/>
                <a:cs typeface="Arial"/>
              </a:endParaRPr>
            </a:p>
          </p:txBody>
        </p:sp>
      </p:grpSp>
      <p:sp>
        <p:nvSpPr>
          <p:cNvPr id="136" name="TextBox 135"/>
          <p:cNvSpPr txBox="1"/>
          <p:nvPr/>
        </p:nvSpPr>
        <p:spPr>
          <a:xfrm>
            <a:off x="4057650" y="1679973"/>
            <a:ext cx="2628900" cy="1200329"/>
          </a:xfrm>
          <a:prstGeom prst="rect">
            <a:avLst/>
          </a:prstGeom>
          <a:solidFill>
            <a:srgbClr val="E9E5C5">
              <a:alpha val="80000"/>
            </a:srgbClr>
          </a:solidFill>
          <a:ln>
            <a:solidFill>
              <a:schemeClr val="bg2">
                <a:lumMod val="25000"/>
              </a:schemeClr>
            </a:solidFill>
          </a:ln>
        </p:spPr>
        <p:txBody>
          <a:bodyPr>
            <a:spAutoFit/>
          </a:bodyPr>
          <a:lstStyle/>
          <a:p>
            <a:pPr>
              <a:defRPr/>
            </a:pPr>
            <a:r>
              <a:rPr lang="en-US" dirty="0">
                <a:latin typeface="Garamond" pitchFamily="18" charset="0"/>
                <a:cs typeface="Arial"/>
              </a:rPr>
              <a:t>compare </a:t>
            </a:r>
            <a:r>
              <a:rPr lang="en-US" dirty="0">
                <a:solidFill>
                  <a:srgbClr val="FF0000"/>
                </a:solidFill>
                <a:latin typeface="Garamond" pitchFamily="18" charset="0"/>
                <a:cs typeface="Arial"/>
              </a:rPr>
              <a:t>encouraged </a:t>
            </a:r>
            <a:r>
              <a:rPr lang="en-US" dirty="0">
                <a:latin typeface="Garamond" pitchFamily="18" charset="0"/>
                <a:cs typeface="Arial"/>
              </a:rPr>
              <a:t>to </a:t>
            </a:r>
            <a:r>
              <a:rPr lang="en-US" dirty="0">
                <a:solidFill>
                  <a:srgbClr val="3366FF"/>
                </a:solidFill>
                <a:latin typeface="Garamond" pitchFamily="18" charset="0"/>
                <a:cs typeface="Arial"/>
              </a:rPr>
              <a:t>not encouraged</a:t>
            </a:r>
          </a:p>
        </p:txBody>
      </p:sp>
      <p:sp>
        <p:nvSpPr>
          <p:cNvPr id="137" name="TextBox 136"/>
          <p:cNvSpPr txBox="1"/>
          <p:nvPr/>
        </p:nvSpPr>
        <p:spPr>
          <a:xfrm>
            <a:off x="4057650" y="3257550"/>
            <a:ext cx="2628900" cy="1200329"/>
          </a:xfrm>
          <a:prstGeom prst="rect">
            <a:avLst/>
          </a:prstGeom>
          <a:solidFill>
            <a:srgbClr val="E9E5C5">
              <a:alpha val="80000"/>
            </a:srgbClr>
          </a:solidFill>
          <a:ln>
            <a:solidFill>
              <a:schemeClr val="bg2">
                <a:lumMod val="25000"/>
              </a:schemeClr>
            </a:solidFill>
          </a:ln>
        </p:spPr>
        <p:txBody>
          <a:bodyPr>
            <a:spAutoFit/>
          </a:bodyPr>
          <a:lstStyle/>
          <a:p>
            <a:pPr>
              <a:defRPr/>
            </a:pPr>
            <a:r>
              <a:rPr lang="en-US" dirty="0">
                <a:latin typeface="Garamond" pitchFamily="18" charset="0"/>
                <a:cs typeface="Arial"/>
              </a:rPr>
              <a:t>do </a:t>
            </a:r>
            <a:r>
              <a:rPr lang="en-US" u="sng" dirty="0">
                <a:latin typeface="Garamond" pitchFamily="18" charset="0"/>
                <a:cs typeface="Arial"/>
              </a:rPr>
              <a:t>not</a:t>
            </a:r>
            <a:r>
              <a:rPr lang="en-US" dirty="0">
                <a:latin typeface="Garamond" pitchFamily="18" charset="0"/>
                <a:cs typeface="Arial"/>
              </a:rPr>
              <a:t> compare </a:t>
            </a:r>
            <a:r>
              <a:rPr lang="en-US" dirty="0">
                <a:solidFill>
                  <a:srgbClr val="FF0000"/>
                </a:solidFill>
                <a:latin typeface="Garamond" pitchFamily="18" charset="0"/>
                <a:cs typeface="Arial"/>
              </a:rPr>
              <a:t>participants </a:t>
            </a:r>
            <a:r>
              <a:rPr lang="en-US" dirty="0">
                <a:latin typeface="Garamond" pitchFamily="18" charset="0"/>
                <a:cs typeface="Arial"/>
              </a:rPr>
              <a:t>to </a:t>
            </a:r>
            <a:r>
              <a:rPr lang="en-US" dirty="0">
                <a:solidFill>
                  <a:srgbClr val="3366FF"/>
                </a:solidFill>
                <a:latin typeface="Garamond" pitchFamily="18" charset="0"/>
                <a:cs typeface="Arial"/>
              </a:rPr>
              <a:t>non-participants</a:t>
            </a:r>
          </a:p>
        </p:txBody>
      </p:sp>
      <p:sp>
        <p:nvSpPr>
          <p:cNvPr id="138" name="TextBox 137"/>
          <p:cNvSpPr txBox="1"/>
          <p:nvPr/>
        </p:nvSpPr>
        <p:spPr>
          <a:xfrm>
            <a:off x="4057650" y="5192316"/>
            <a:ext cx="3714750" cy="830997"/>
          </a:xfrm>
          <a:prstGeom prst="rect">
            <a:avLst/>
          </a:prstGeom>
          <a:solidFill>
            <a:srgbClr val="E9E5C5">
              <a:alpha val="80000"/>
            </a:srgbClr>
          </a:solidFill>
          <a:ln>
            <a:solidFill>
              <a:schemeClr val="bg2">
                <a:lumMod val="25000"/>
              </a:schemeClr>
            </a:solidFill>
          </a:ln>
        </p:spPr>
        <p:txBody>
          <a:bodyPr>
            <a:spAutoFit/>
          </a:bodyPr>
          <a:lstStyle/>
          <a:p>
            <a:pPr>
              <a:defRPr/>
            </a:pPr>
            <a:r>
              <a:rPr lang="en-US" dirty="0">
                <a:latin typeface="Garamond" pitchFamily="18" charset="0"/>
                <a:cs typeface="Arial"/>
              </a:rPr>
              <a:t>adjust for non-compliance in analysis phase</a:t>
            </a:r>
            <a:endParaRPr lang="en-US" dirty="0">
              <a:solidFill>
                <a:srgbClr val="3366FF"/>
              </a:solidFill>
              <a:latin typeface="Garamond" pitchFamily="18" charset="0"/>
              <a:cs typeface="Arial"/>
            </a:endParaRPr>
          </a:p>
        </p:txBody>
      </p:sp>
      <p:sp>
        <p:nvSpPr>
          <p:cNvPr id="139" name="TextBox 138"/>
          <p:cNvSpPr txBox="1"/>
          <p:nvPr/>
        </p:nvSpPr>
        <p:spPr>
          <a:xfrm>
            <a:off x="4000500" y="2857500"/>
            <a:ext cx="4000500" cy="461665"/>
          </a:xfrm>
          <a:prstGeom prst="rect">
            <a:avLst/>
          </a:prstGeom>
          <a:solidFill>
            <a:srgbClr val="E9E5C5">
              <a:alpha val="80000"/>
            </a:srgbClr>
          </a:solidFill>
          <a:ln>
            <a:solidFill>
              <a:schemeClr val="bg2">
                <a:lumMod val="25000"/>
              </a:schemeClr>
            </a:solidFill>
          </a:ln>
        </p:spPr>
        <p:txBody>
          <a:bodyPr>
            <a:spAutoFit/>
          </a:bodyPr>
          <a:lstStyle/>
          <a:p>
            <a:pPr>
              <a:defRPr/>
            </a:pPr>
            <a:r>
              <a:rPr lang="en-US" dirty="0">
                <a:latin typeface="Garamond" pitchFamily="18" charset="0"/>
                <a:cs typeface="Arial"/>
              </a:rPr>
              <a:t>These must be correlated</a:t>
            </a:r>
          </a:p>
        </p:txBody>
      </p:sp>
      <p:cxnSp>
        <p:nvCxnSpPr>
          <p:cNvPr id="141" name="Straight Arrow Connector 140"/>
          <p:cNvCxnSpPr/>
          <p:nvPr/>
        </p:nvCxnSpPr>
        <p:spPr>
          <a:xfrm rot="16200000" flipV="1">
            <a:off x="3457575" y="2257425"/>
            <a:ext cx="857250" cy="342900"/>
          </a:xfrm>
          <a:prstGeom prst="straightConnector1">
            <a:avLst/>
          </a:prstGeom>
          <a:ln w="38100">
            <a:tailEnd type="arrow"/>
          </a:ln>
        </p:spPr>
        <p:style>
          <a:lnRef idx="1">
            <a:schemeClr val="accent2"/>
          </a:lnRef>
          <a:fillRef idx="0">
            <a:schemeClr val="accent2"/>
          </a:fillRef>
          <a:effectRef idx="0">
            <a:schemeClr val="accent2"/>
          </a:effectRef>
          <a:fontRef idx="minor">
            <a:schemeClr val="tx1"/>
          </a:fontRef>
        </p:style>
      </p:cxnSp>
      <p:cxnSp>
        <p:nvCxnSpPr>
          <p:cNvPr id="142" name="Straight Arrow Connector 141"/>
          <p:cNvCxnSpPr/>
          <p:nvPr/>
        </p:nvCxnSpPr>
        <p:spPr>
          <a:xfrm rot="5400000">
            <a:off x="3571875" y="3057525"/>
            <a:ext cx="685800" cy="285750"/>
          </a:xfrm>
          <a:prstGeom prst="straightConnector1">
            <a:avLst/>
          </a:prstGeom>
          <a:ln w="38100">
            <a:tailEnd type="arrow"/>
          </a:ln>
        </p:spPr>
        <p:style>
          <a:lnRef idx="1">
            <a:schemeClr val="accent2"/>
          </a:lnRef>
          <a:fillRef idx="0">
            <a:schemeClr val="accent2"/>
          </a:fillRef>
          <a:effectRef idx="0">
            <a:schemeClr val="accent2"/>
          </a:effectRef>
          <a:fontRef idx="minor">
            <a:schemeClr val="tx1"/>
          </a:fontRef>
        </p:style>
      </p:cxnSp>
      <p:cxnSp>
        <p:nvCxnSpPr>
          <p:cNvPr id="147" name="Straight Arrow Connector 146"/>
          <p:cNvCxnSpPr/>
          <p:nvPr/>
        </p:nvCxnSpPr>
        <p:spPr>
          <a:xfrm rot="16200000" flipV="1">
            <a:off x="3600450" y="2686050"/>
            <a:ext cx="685800" cy="3429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5400000">
            <a:off x="3543300" y="3486150"/>
            <a:ext cx="857250" cy="28575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pPr>
              <a:defRPr/>
            </a:pPr>
            <a:fld id="{32CC7B69-DA2F-4008-B208-EC7DD2AB1B75}" type="slidenum">
              <a:rPr lang="en-US" altLang="en-US" smtClean="0"/>
              <a:pPr>
                <a:defRPr/>
              </a:pPr>
              <a:t>53</a:t>
            </a:fld>
            <a:endParaRPr lang="en-US" altLang="en-US"/>
          </a:p>
        </p:txBody>
      </p:sp>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4853DE5D-B49A-F980-8AF8-78958DFCD638}"/>
                  </a:ext>
                </a:extLst>
              </p14:cNvPr>
              <p14:cNvContentPartPr/>
              <p14:nvPr/>
            </p14:nvContentPartPr>
            <p14:xfrm>
              <a:off x="1519051" y="3494502"/>
              <a:ext cx="144720" cy="126360"/>
            </p14:xfrm>
          </p:contentPart>
        </mc:Choice>
        <mc:Fallback xmlns="">
          <p:pic>
            <p:nvPicPr>
              <p:cNvPr id="4" name="Ink 3">
                <a:extLst>
                  <a:ext uri="{FF2B5EF4-FFF2-40B4-BE49-F238E27FC236}">
                    <a16:creationId xmlns:a16="http://schemas.microsoft.com/office/drawing/2014/main" id="{4853DE5D-B49A-F980-8AF8-78958DFCD638}"/>
                  </a:ext>
                </a:extLst>
              </p:cNvPr>
              <p:cNvPicPr/>
              <p:nvPr/>
            </p:nvPicPr>
            <p:blipFill>
              <a:blip r:embed="rId6"/>
              <a:stretch>
                <a:fillRect/>
              </a:stretch>
            </p:blipFill>
            <p:spPr>
              <a:xfrm>
                <a:off x="1456411" y="3431502"/>
                <a:ext cx="270360" cy="252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Ink 4">
                <a:extLst>
                  <a:ext uri="{FF2B5EF4-FFF2-40B4-BE49-F238E27FC236}">
                    <a16:creationId xmlns:a16="http://schemas.microsoft.com/office/drawing/2014/main" id="{40D6F05F-F74F-82EF-9682-D732807E44BA}"/>
                  </a:ext>
                </a:extLst>
              </p14:cNvPr>
              <p14:cNvContentPartPr/>
              <p14:nvPr/>
            </p14:nvContentPartPr>
            <p14:xfrm>
              <a:off x="1565491" y="5037462"/>
              <a:ext cx="70560" cy="47160"/>
            </p14:xfrm>
          </p:contentPart>
        </mc:Choice>
        <mc:Fallback xmlns="">
          <p:pic>
            <p:nvPicPr>
              <p:cNvPr id="5" name="Ink 4">
                <a:extLst>
                  <a:ext uri="{FF2B5EF4-FFF2-40B4-BE49-F238E27FC236}">
                    <a16:creationId xmlns:a16="http://schemas.microsoft.com/office/drawing/2014/main" id="{40D6F05F-F74F-82EF-9682-D732807E44BA}"/>
                  </a:ext>
                </a:extLst>
              </p:cNvPr>
              <p:cNvPicPr/>
              <p:nvPr/>
            </p:nvPicPr>
            <p:blipFill>
              <a:blip r:embed="rId8"/>
              <a:stretch>
                <a:fillRect/>
              </a:stretch>
            </p:blipFill>
            <p:spPr>
              <a:xfrm>
                <a:off x="1502491" y="4974822"/>
                <a:ext cx="196200" cy="1728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Ink 5">
                <a:extLst>
                  <a:ext uri="{FF2B5EF4-FFF2-40B4-BE49-F238E27FC236}">
                    <a16:creationId xmlns:a16="http://schemas.microsoft.com/office/drawing/2014/main" id="{8F8706F6-3D5A-F7EA-235B-67319341F686}"/>
                  </a:ext>
                </a:extLst>
              </p14:cNvPr>
              <p14:cNvContentPartPr/>
              <p14:nvPr/>
            </p14:nvContentPartPr>
            <p14:xfrm>
              <a:off x="2008651" y="5012262"/>
              <a:ext cx="76320" cy="86760"/>
            </p14:xfrm>
          </p:contentPart>
        </mc:Choice>
        <mc:Fallback xmlns="">
          <p:pic>
            <p:nvPicPr>
              <p:cNvPr id="6" name="Ink 5">
                <a:extLst>
                  <a:ext uri="{FF2B5EF4-FFF2-40B4-BE49-F238E27FC236}">
                    <a16:creationId xmlns:a16="http://schemas.microsoft.com/office/drawing/2014/main" id="{8F8706F6-3D5A-F7EA-235B-67319341F686}"/>
                  </a:ext>
                </a:extLst>
              </p:cNvPr>
              <p:cNvPicPr/>
              <p:nvPr/>
            </p:nvPicPr>
            <p:blipFill>
              <a:blip r:embed="rId10"/>
              <a:stretch>
                <a:fillRect/>
              </a:stretch>
            </p:blipFill>
            <p:spPr>
              <a:xfrm>
                <a:off x="1946011" y="4949622"/>
                <a:ext cx="201960" cy="212400"/>
              </a:xfrm>
              <a:prstGeom prst="rect">
                <a:avLst/>
              </a:prstGeom>
            </p:spPr>
          </p:pic>
        </mc:Fallback>
      </mc:AlternateContent>
    </p:spTree>
    <p:custDataLst>
      <p:tags r:id="rId1"/>
    </p:custDataLst>
    <p:extLst>
      <p:ext uri="{BB962C8B-B14F-4D97-AF65-F5344CB8AC3E}">
        <p14:creationId xmlns:p14="http://schemas.microsoft.com/office/powerpoint/2010/main" val="3221754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6"/>
                                        </p:tgtEl>
                                        <p:attrNameLst>
                                          <p:attrName>style.visibility</p:attrName>
                                        </p:attrNameLst>
                                      </p:cBhvr>
                                      <p:to>
                                        <p:strVal val="visible"/>
                                      </p:to>
                                    </p:set>
                                    <p:animEffect transition="in" filter="fade">
                                      <p:cBhvr>
                                        <p:cTn id="12" dur="500"/>
                                        <p:tgtEl>
                                          <p:spTgt spid="336"/>
                                        </p:tgtEl>
                                      </p:cBhvr>
                                    </p:animEffect>
                                  </p:childTnLst>
                                </p:cTn>
                              </p:par>
                              <p:par>
                                <p:cTn id="13" presetID="10" presetClass="entr" presetSubtype="0" fill="hold" nodeType="withEffect">
                                  <p:stCondLst>
                                    <p:cond delay="0"/>
                                  </p:stCondLst>
                                  <p:childTnLst>
                                    <p:set>
                                      <p:cBhvr>
                                        <p:cTn id="14" dur="1" fill="hold">
                                          <p:stCondLst>
                                            <p:cond delay="0"/>
                                          </p:stCondLst>
                                        </p:cTn>
                                        <p:tgtEl>
                                          <p:spTgt spid="335"/>
                                        </p:tgtEl>
                                        <p:attrNameLst>
                                          <p:attrName>style.visibility</p:attrName>
                                        </p:attrNameLst>
                                      </p:cBhvr>
                                      <p:to>
                                        <p:strVal val="visible"/>
                                      </p:to>
                                    </p:set>
                                    <p:animEffect transition="in" filter="fade">
                                      <p:cBhvr>
                                        <p:cTn id="15" dur="500"/>
                                        <p:tgtEl>
                                          <p:spTgt spid="335"/>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181"/>
                                        </p:tgtEl>
                                        <p:attrNameLst>
                                          <p:attrName>style.visibility</p:attrName>
                                        </p:attrNameLst>
                                      </p:cBhvr>
                                      <p:to>
                                        <p:strVal val="visible"/>
                                      </p:to>
                                    </p:set>
                                    <p:animEffect transition="in" filter="fade">
                                      <p:cBhvr>
                                        <p:cTn id="19" dur="500"/>
                                        <p:tgtEl>
                                          <p:spTgt spid="181"/>
                                        </p:tgtEl>
                                      </p:cBhvr>
                                    </p:animEffect>
                                  </p:childTnLst>
                                </p:cTn>
                              </p:par>
                              <p:par>
                                <p:cTn id="20" presetID="10" presetClass="entr" presetSubtype="0" fill="hold"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fade">
                                      <p:cBhvr>
                                        <p:cTn id="22" dur="500"/>
                                        <p:tgtEl>
                                          <p:spTgt spid="23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45"/>
                                        </p:tgtEl>
                                        <p:attrNameLst>
                                          <p:attrName>style.visibility</p:attrName>
                                        </p:attrNameLst>
                                      </p:cBhvr>
                                      <p:to>
                                        <p:strVal val="visible"/>
                                      </p:to>
                                    </p:set>
                                    <p:animEffect transition="in" filter="fade">
                                      <p:cBhvr>
                                        <p:cTn id="27" dur="500"/>
                                        <p:tgtEl>
                                          <p:spTgt spid="345"/>
                                        </p:tgtEl>
                                      </p:cBhvr>
                                    </p:animEffect>
                                  </p:childTnLst>
                                </p:cTn>
                              </p:par>
                              <p:par>
                                <p:cTn id="28" presetID="10" presetClass="entr" presetSubtype="0" fill="hold" nodeType="withEffect">
                                  <p:stCondLst>
                                    <p:cond delay="0"/>
                                  </p:stCondLst>
                                  <p:childTnLst>
                                    <p:set>
                                      <p:cBhvr>
                                        <p:cTn id="29" dur="1" fill="hold">
                                          <p:stCondLst>
                                            <p:cond delay="0"/>
                                          </p:stCondLst>
                                        </p:cTn>
                                        <p:tgtEl>
                                          <p:spTgt spid="344"/>
                                        </p:tgtEl>
                                        <p:attrNameLst>
                                          <p:attrName>style.visibility</p:attrName>
                                        </p:attrNameLst>
                                      </p:cBhvr>
                                      <p:to>
                                        <p:strVal val="visible"/>
                                      </p:to>
                                    </p:set>
                                    <p:animEffect transition="in" filter="fade">
                                      <p:cBhvr>
                                        <p:cTn id="30" dur="500"/>
                                        <p:tgtEl>
                                          <p:spTgt spid="344"/>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76"/>
                                        </p:tgtEl>
                                        <p:attrNameLst>
                                          <p:attrName>style.visibility</p:attrName>
                                        </p:attrNameLst>
                                      </p:cBhvr>
                                      <p:to>
                                        <p:strVal val="visible"/>
                                      </p:to>
                                    </p:set>
                                    <p:animEffect transition="in" filter="fade">
                                      <p:cBhvr>
                                        <p:cTn id="34" dur="500"/>
                                        <p:tgtEl>
                                          <p:spTgt spid="276"/>
                                        </p:tgtEl>
                                      </p:cBhvr>
                                    </p:animEffect>
                                  </p:childTnLst>
                                </p:cTn>
                              </p:par>
                              <p:par>
                                <p:cTn id="35" presetID="10" presetClass="entr" presetSubtype="0" fill="hold" nodeType="withEffect">
                                  <p:stCondLst>
                                    <p:cond delay="0"/>
                                  </p:stCondLst>
                                  <p:childTnLst>
                                    <p:set>
                                      <p:cBhvr>
                                        <p:cTn id="36" dur="1" fill="hold">
                                          <p:stCondLst>
                                            <p:cond delay="0"/>
                                          </p:stCondLst>
                                        </p:cTn>
                                        <p:tgtEl>
                                          <p:spTgt spid="302"/>
                                        </p:tgtEl>
                                        <p:attrNameLst>
                                          <p:attrName>style.visibility</p:attrName>
                                        </p:attrNameLst>
                                      </p:cBhvr>
                                      <p:to>
                                        <p:strVal val="visible"/>
                                      </p:to>
                                    </p:set>
                                    <p:animEffect transition="in" filter="fade">
                                      <p:cBhvr>
                                        <p:cTn id="37" dur="500"/>
                                        <p:tgtEl>
                                          <p:spTgt spid="302"/>
                                        </p:tgtEl>
                                      </p:cBhvr>
                                    </p:animEffect>
                                  </p:childTnLst>
                                </p:cTn>
                              </p:par>
                              <p:par>
                                <p:cTn id="38" presetID="10" presetClass="entr" presetSubtype="0" fill="hold" nodeType="withEffect">
                                  <p:stCondLst>
                                    <p:cond delay="0"/>
                                  </p:stCondLst>
                                  <p:childTnLst>
                                    <p:set>
                                      <p:cBhvr>
                                        <p:cTn id="39" dur="1" fill="hold">
                                          <p:stCondLst>
                                            <p:cond delay="0"/>
                                          </p:stCondLst>
                                        </p:cTn>
                                        <p:tgtEl>
                                          <p:spTgt spid="257"/>
                                        </p:tgtEl>
                                        <p:attrNameLst>
                                          <p:attrName>style.visibility</p:attrName>
                                        </p:attrNameLst>
                                      </p:cBhvr>
                                      <p:to>
                                        <p:strVal val="visible"/>
                                      </p:to>
                                    </p:set>
                                    <p:animEffect transition="in" filter="fade">
                                      <p:cBhvr>
                                        <p:cTn id="40" dur="500"/>
                                        <p:tgtEl>
                                          <p:spTgt spid="257"/>
                                        </p:tgtEl>
                                      </p:cBhvr>
                                    </p:animEffect>
                                  </p:childTnLst>
                                </p:cTn>
                              </p:par>
                              <p:par>
                                <p:cTn id="41" presetID="10" presetClass="entr" presetSubtype="0" fill="hold" nodeType="withEffect">
                                  <p:stCondLst>
                                    <p:cond delay="0"/>
                                  </p:stCondLst>
                                  <p:childTnLst>
                                    <p:set>
                                      <p:cBhvr>
                                        <p:cTn id="42" dur="1" fill="hold">
                                          <p:stCondLst>
                                            <p:cond delay="0"/>
                                          </p:stCondLst>
                                        </p:cTn>
                                        <p:tgtEl>
                                          <p:spTgt spid="294"/>
                                        </p:tgtEl>
                                        <p:attrNameLst>
                                          <p:attrName>style.visibility</p:attrName>
                                        </p:attrNameLst>
                                      </p:cBhvr>
                                      <p:to>
                                        <p:strVal val="visible"/>
                                      </p:to>
                                    </p:set>
                                    <p:animEffect transition="in" filter="fade">
                                      <p:cBhvr>
                                        <p:cTn id="43" dur="500"/>
                                        <p:tgtEl>
                                          <p:spTgt spid="294"/>
                                        </p:tgtEl>
                                      </p:cBhvr>
                                    </p:animEffect>
                                  </p:childTnLst>
                                </p:cTn>
                              </p:par>
                            </p:childTnLst>
                          </p:cTn>
                        </p:par>
                        <p:par>
                          <p:cTn id="44" fill="hold">
                            <p:stCondLst>
                              <p:cond delay="1000"/>
                            </p:stCondLst>
                            <p:childTnLst>
                              <p:par>
                                <p:cTn id="45" presetID="10" presetClass="entr" presetSubtype="0" fill="hold" grpId="0" nodeType="afterEffect">
                                  <p:stCondLst>
                                    <p:cond delay="0"/>
                                  </p:stCondLst>
                                  <p:childTnLst>
                                    <p:set>
                                      <p:cBhvr>
                                        <p:cTn id="46" dur="1" fill="hold">
                                          <p:stCondLst>
                                            <p:cond delay="0"/>
                                          </p:stCondLst>
                                        </p:cTn>
                                        <p:tgtEl>
                                          <p:spTgt spid="139"/>
                                        </p:tgtEl>
                                        <p:attrNameLst>
                                          <p:attrName>style.visibility</p:attrName>
                                        </p:attrNameLst>
                                      </p:cBhvr>
                                      <p:to>
                                        <p:strVal val="visible"/>
                                      </p:to>
                                    </p:set>
                                    <p:animEffect transition="in" filter="fade">
                                      <p:cBhvr>
                                        <p:cTn id="47" dur="500"/>
                                        <p:tgtEl>
                                          <p:spTgt spid="139"/>
                                        </p:tgtEl>
                                      </p:cBhvr>
                                    </p:animEffect>
                                  </p:childTnLst>
                                </p:cTn>
                              </p:par>
                              <p:par>
                                <p:cTn id="48" presetID="1" presetClass="entr" presetSubtype="0" fill="hold" nodeType="withEffect">
                                  <p:stCondLst>
                                    <p:cond delay="0"/>
                                  </p:stCondLst>
                                  <p:childTnLst>
                                    <p:set>
                                      <p:cBhvr>
                                        <p:cTn id="49" dur="1" fill="hold">
                                          <p:stCondLst>
                                            <p:cond delay="0"/>
                                          </p:stCondLst>
                                        </p:cTn>
                                        <p:tgtEl>
                                          <p:spTgt spid="141"/>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142"/>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48"/>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147"/>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36"/>
                                        </p:tgtEl>
                                        <p:attrNameLst>
                                          <p:attrName>style.visibility</p:attrName>
                                        </p:attrNameLst>
                                      </p:cBhvr>
                                      <p:to>
                                        <p:strVal val="visible"/>
                                      </p:to>
                                    </p:set>
                                    <p:animEffect transition="in" filter="fade">
                                      <p:cBhvr>
                                        <p:cTn id="60" dur="500"/>
                                        <p:tgtEl>
                                          <p:spTgt spid="136"/>
                                        </p:tgtEl>
                                      </p:cBhvr>
                                    </p:animEffect>
                                  </p:childTnLst>
                                </p:cTn>
                              </p:par>
                              <p:par>
                                <p:cTn id="61" presetID="10" presetClass="exit" presetSubtype="0" fill="hold" grpId="1" nodeType="withEffect">
                                  <p:stCondLst>
                                    <p:cond delay="0"/>
                                  </p:stCondLst>
                                  <p:childTnLst>
                                    <p:animEffect transition="out" filter="fade">
                                      <p:cBhvr>
                                        <p:cTn id="62" dur="500"/>
                                        <p:tgtEl>
                                          <p:spTgt spid="139"/>
                                        </p:tgtEl>
                                      </p:cBhvr>
                                    </p:animEffect>
                                    <p:set>
                                      <p:cBhvr>
                                        <p:cTn id="63" dur="1" fill="hold">
                                          <p:stCondLst>
                                            <p:cond delay="499"/>
                                          </p:stCondLst>
                                        </p:cTn>
                                        <p:tgtEl>
                                          <p:spTgt spid="139"/>
                                        </p:tgtEl>
                                        <p:attrNameLst>
                                          <p:attrName>style.visibility</p:attrName>
                                        </p:attrNameLst>
                                      </p:cBhvr>
                                      <p:to>
                                        <p:strVal val="hidden"/>
                                      </p:to>
                                    </p:set>
                                  </p:childTnLst>
                                </p:cTn>
                              </p:par>
                              <p:par>
                                <p:cTn id="64" presetID="1" presetClass="exit" presetSubtype="0" fill="hold" nodeType="withEffect">
                                  <p:stCondLst>
                                    <p:cond delay="0"/>
                                  </p:stCondLst>
                                  <p:childTnLst>
                                    <p:set>
                                      <p:cBhvr>
                                        <p:cTn id="65" dur="1" fill="hold">
                                          <p:stCondLst>
                                            <p:cond delay="0"/>
                                          </p:stCondLst>
                                        </p:cTn>
                                        <p:tgtEl>
                                          <p:spTgt spid="141"/>
                                        </p:tgtEl>
                                        <p:attrNameLst>
                                          <p:attrName>style.visibility</p:attrName>
                                        </p:attrNameLst>
                                      </p:cBhvr>
                                      <p:to>
                                        <p:strVal val="hidden"/>
                                      </p:to>
                                    </p:set>
                                  </p:childTnLst>
                                </p:cTn>
                              </p:par>
                              <p:par>
                                <p:cTn id="66" presetID="1" presetClass="exit" presetSubtype="0" fill="hold" nodeType="withEffect">
                                  <p:stCondLst>
                                    <p:cond delay="0"/>
                                  </p:stCondLst>
                                  <p:childTnLst>
                                    <p:set>
                                      <p:cBhvr>
                                        <p:cTn id="67" dur="1" fill="hold">
                                          <p:stCondLst>
                                            <p:cond delay="0"/>
                                          </p:stCondLst>
                                        </p:cTn>
                                        <p:tgtEl>
                                          <p:spTgt spid="147"/>
                                        </p:tgtEl>
                                        <p:attrNameLst>
                                          <p:attrName>style.visibility</p:attrName>
                                        </p:attrNameLst>
                                      </p:cBhvr>
                                      <p:to>
                                        <p:strVal val="hidden"/>
                                      </p:to>
                                    </p:set>
                                  </p:childTnLst>
                                </p:cTn>
                              </p:par>
                              <p:par>
                                <p:cTn id="68" presetID="1" presetClass="exit" presetSubtype="0" fill="hold" nodeType="withEffect">
                                  <p:stCondLst>
                                    <p:cond delay="0"/>
                                  </p:stCondLst>
                                  <p:childTnLst>
                                    <p:set>
                                      <p:cBhvr>
                                        <p:cTn id="69" dur="1" fill="hold">
                                          <p:stCondLst>
                                            <p:cond delay="0"/>
                                          </p:stCondLst>
                                        </p:cTn>
                                        <p:tgtEl>
                                          <p:spTgt spid="142"/>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148"/>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37"/>
                                        </p:tgtEl>
                                        <p:attrNameLst>
                                          <p:attrName>style.visibility</p:attrName>
                                        </p:attrNameLst>
                                      </p:cBhvr>
                                      <p:to>
                                        <p:strVal val="visible"/>
                                      </p:to>
                                    </p:set>
                                    <p:animEffect transition="in" filter="fade">
                                      <p:cBhvr>
                                        <p:cTn id="76" dur="500"/>
                                        <p:tgtEl>
                                          <p:spTgt spid="137"/>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357"/>
                                        </p:tgtEl>
                                        <p:attrNameLst>
                                          <p:attrName>style.visibility</p:attrName>
                                        </p:attrNameLst>
                                      </p:cBhvr>
                                      <p:to>
                                        <p:strVal val="visible"/>
                                      </p:to>
                                    </p:set>
                                    <p:animEffect transition="in" filter="fade">
                                      <p:cBhvr>
                                        <p:cTn id="81" dur="500"/>
                                        <p:tgtEl>
                                          <p:spTgt spid="357"/>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62"/>
                                        </p:tgtEl>
                                        <p:attrNameLst>
                                          <p:attrName>style.visibility</p:attrName>
                                        </p:attrNameLst>
                                      </p:cBhvr>
                                      <p:to>
                                        <p:strVal val="visible"/>
                                      </p:to>
                                    </p:set>
                                    <p:animEffect transition="in" filter="fade">
                                      <p:cBhvr>
                                        <p:cTn id="85" dur="500"/>
                                        <p:tgtEl>
                                          <p:spTgt spid="362"/>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138"/>
                                        </p:tgtEl>
                                        <p:attrNameLst>
                                          <p:attrName>style.visibility</p:attrName>
                                        </p:attrNameLst>
                                      </p:cBhvr>
                                      <p:to>
                                        <p:strVal val="visible"/>
                                      </p:to>
                                    </p:set>
                                    <p:animEffect transition="in" filter="fade">
                                      <p:cBhvr>
                                        <p:cTn id="90"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7" grpId="0" animBg="1"/>
      <p:bldP spid="138" grpId="0" animBg="1"/>
      <p:bldP spid="139" grpId="0" animBg="1"/>
      <p:bldP spid="139"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eaLnBrk="1" hangingPunct="1"/>
            <a:r>
              <a:rPr lang="en-US" dirty="0"/>
              <a:t>What Is “Encouragement”?</a:t>
            </a:r>
          </a:p>
        </p:txBody>
      </p:sp>
      <p:sp>
        <p:nvSpPr>
          <p:cNvPr id="958467" name="Rectangle 3"/>
          <p:cNvSpPr>
            <a:spLocks noGrp="1" noChangeArrowheads="1"/>
          </p:cNvSpPr>
          <p:nvPr>
            <p:ph idx="1"/>
          </p:nvPr>
        </p:nvSpPr>
        <p:spPr/>
        <p:txBody>
          <a:bodyPr>
            <a:normAutofit/>
          </a:bodyPr>
          <a:lstStyle/>
          <a:p>
            <a:pPr eaLnBrk="1" hangingPunct="1"/>
            <a:r>
              <a:rPr lang="en-US" dirty="0"/>
              <a:t>Something that makes some folks more likely to use program than others</a:t>
            </a:r>
          </a:p>
          <a:p>
            <a:pPr eaLnBrk="1" hangingPunct="1"/>
            <a:r>
              <a:rPr lang="en-US" dirty="0"/>
              <a:t>Not itself a “treatment”</a:t>
            </a:r>
          </a:p>
          <a:p>
            <a:pPr eaLnBrk="1" hangingPunct="1"/>
            <a:r>
              <a:rPr lang="en-US" dirty="0"/>
              <a:t>For whom are we estimating the treatment effect?</a:t>
            </a:r>
          </a:p>
          <a:p>
            <a:pPr eaLnBrk="1" hangingPunct="1"/>
            <a:r>
              <a:rPr lang="en-US" dirty="0"/>
              <a:t>Crucial:</a:t>
            </a:r>
          </a:p>
          <a:p>
            <a:pPr lvl="1"/>
            <a:r>
              <a:rPr lang="en-US" dirty="0"/>
              <a:t>Think about who responds to encouragement</a:t>
            </a:r>
          </a:p>
          <a:p>
            <a:pPr lvl="1"/>
            <a:r>
              <a:rPr lang="en-US" dirty="0"/>
              <a:t>Are they different from the whole population?</a:t>
            </a:r>
          </a:p>
          <a:p>
            <a:pPr eaLnBrk="1" hangingPunct="1">
              <a:buFont typeface="Arial" charset="0"/>
              <a:buNone/>
            </a:pPr>
            <a:endParaRPr lang="en-US" dirty="0"/>
          </a:p>
        </p:txBody>
      </p:sp>
    </p:spTree>
    <p:custDataLst>
      <p:tags r:id="rId1"/>
    </p:custDataLst>
    <p:extLst>
      <p:ext uri="{BB962C8B-B14F-4D97-AF65-F5344CB8AC3E}">
        <p14:creationId xmlns:p14="http://schemas.microsoft.com/office/powerpoint/2010/main" val="25658990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7" name="Rectangle 2"/>
          <p:cNvSpPr>
            <a:spLocks noGrp="1" noChangeArrowheads="1"/>
          </p:cNvSpPr>
          <p:nvPr>
            <p:ph type="title"/>
          </p:nvPr>
        </p:nvSpPr>
        <p:spPr/>
        <p:txBody>
          <a:bodyPr/>
          <a:lstStyle/>
          <a:p>
            <a:pPr eaLnBrk="1" hangingPunct="1"/>
            <a:r>
              <a:rPr lang="en-US" dirty="0"/>
              <a:t>Stratification or Blocking</a:t>
            </a:r>
          </a:p>
        </p:txBody>
      </p:sp>
      <p:sp>
        <p:nvSpPr>
          <p:cNvPr id="46084" name="Rectangle 3"/>
          <p:cNvSpPr>
            <a:spLocks noGrp="1" noChangeArrowheads="1"/>
          </p:cNvSpPr>
          <p:nvPr>
            <p:ph idx="1"/>
          </p:nvPr>
        </p:nvSpPr>
        <p:spPr/>
        <p:txBody>
          <a:bodyPr rtlCol="0">
            <a:normAutofit/>
          </a:bodyPr>
          <a:lstStyle/>
          <a:p>
            <a:pPr>
              <a:defRPr/>
            </a:pPr>
            <a:r>
              <a:rPr lang="en-US" dirty="0"/>
              <a:t>Objective: balancing your sample when you have a small sample</a:t>
            </a:r>
          </a:p>
          <a:p>
            <a:pPr>
              <a:defRPr/>
            </a:pPr>
            <a:endParaRPr lang="en-US" dirty="0"/>
          </a:p>
          <a:p>
            <a:pPr>
              <a:defRPr/>
            </a:pPr>
            <a:r>
              <a:rPr lang="en-US" dirty="0"/>
              <a:t>What is it: </a:t>
            </a:r>
          </a:p>
          <a:p>
            <a:pPr lvl="1">
              <a:buFont typeface="Arial" pitchFamily="34" charset="0"/>
              <a:buChar char="–"/>
              <a:defRPr/>
            </a:pPr>
            <a:r>
              <a:rPr lang="en-US" dirty="0"/>
              <a:t>Dividing the sample into different subgroups</a:t>
            </a:r>
          </a:p>
          <a:p>
            <a:pPr lvl="1">
              <a:buFont typeface="Arial" pitchFamily="34" charset="0"/>
              <a:buChar char="–"/>
              <a:defRPr/>
            </a:pPr>
            <a:r>
              <a:rPr lang="en-US" dirty="0"/>
              <a:t>Assigning treatment and control with precise proportions, within each subgroup</a:t>
            </a:r>
          </a:p>
        </p:txBody>
      </p:sp>
    </p:spTree>
    <p:custDataLst>
      <p:tags r:id="rId1"/>
    </p:custDataLst>
    <p:extLst>
      <p:ext uri="{BB962C8B-B14F-4D97-AF65-F5344CB8AC3E}">
        <p14:creationId xmlns:p14="http://schemas.microsoft.com/office/powerpoint/2010/main" val="1215817350"/>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5" name="Rectangle 2"/>
          <p:cNvSpPr>
            <a:spLocks noGrp="1" noChangeArrowheads="1"/>
          </p:cNvSpPr>
          <p:nvPr>
            <p:ph type="title"/>
          </p:nvPr>
        </p:nvSpPr>
        <p:spPr/>
        <p:txBody>
          <a:bodyPr/>
          <a:lstStyle/>
          <a:p>
            <a:r>
              <a:rPr lang="en-US" dirty="0"/>
              <a:t>When to Stratify</a:t>
            </a:r>
          </a:p>
        </p:txBody>
      </p:sp>
      <p:sp>
        <p:nvSpPr>
          <p:cNvPr id="47108" name="Rectangle 3"/>
          <p:cNvSpPr>
            <a:spLocks noGrp="1" noChangeArrowheads="1"/>
          </p:cNvSpPr>
          <p:nvPr>
            <p:ph idx="1"/>
          </p:nvPr>
        </p:nvSpPr>
        <p:spPr/>
        <p:txBody>
          <a:bodyPr>
            <a:noAutofit/>
          </a:bodyPr>
          <a:lstStyle/>
          <a:p>
            <a:r>
              <a:rPr lang="en-US" dirty="0"/>
              <a:t>Stratify on variables that could have important impact on outcome variable</a:t>
            </a:r>
          </a:p>
          <a:p>
            <a:r>
              <a:rPr lang="en-US" dirty="0"/>
              <a:t>Stratify on subgroups that you are particularly interested in (where may think impact of program may be different)</a:t>
            </a:r>
          </a:p>
          <a:p>
            <a:r>
              <a:rPr lang="en-US" dirty="0"/>
              <a:t>Stratification more important with small sample frame</a:t>
            </a:r>
          </a:p>
          <a:p>
            <a:r>
              <a:rPr lang="en-US" dirty="0"/>
              <a:t>Can get complex to stratify on too many variables</a:t>
            </a:r>
          </a:p>
          <a:p>
            <a:r>
              <a:rPr lang="en-US" dirty="0"/>
              <a:t>Makes the draw less transparent the more you stratify</a:t>
            </a:r>
          </a:p>
        </p:txBody>
      </p:sp>
    </p:spTree>
    <p:custDataLst>
      <p:tags r:id="rId1"/>
    </p:custDataLst>
    <p:extLst>
      <p:ext uri="{BB962C8B-B14F-4D97-AF65-F5344CB8AC3E}">
        <p14:creationId xmlns:p14="http://schemas.microsoft.com/office/powerpoint/2010/main" val="4064667850"/>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2"/>
          <p:cNvSpPr>
            <a:spLocks noGrp="1"/>
          </p:cNvSpPr>
          <p:nvPr>
            <p:ph type="title"/>
          </p:nvPr>
        </p:nvSpPr>
        <p:spPr/>
        <p:txBody>
          <a:bodyPr/>
          <a:lstStyle/>
          <a:p>
            <a:pPr eaLnBrk="1" hangingPunct="1"/>
            <a:r>
              <a:rPr lang="en-US" dirty="0"/>
              <a:t>Varying Levels of Treatment</a:t>
            </a:r>
          </a:p>
        </p:txBody>
      </p:sp>
      <p:sp>
        <p:nvSpPr>
          <p:cNvPr id="121857" name="Content Placeholder 1"/>
          <p:cNvSpPr>
            <a:spLocks noGrp="1"/>
          </p:cNvSpPr>
          <p:nvPr>
            <p:ph idx="1"/>
          </p:nvPr>
        </p:nvSpPr>
        <p:spPr/>
        <p:txBody>
          <a:bodyPr/>
          <a:lstStyle/>
          <a:p>
            <a:pPr eaLnBrk="1" hangingPunct="1"/>
            <a:r>
              <a:rPr lang="en-US" dirty="0"/>
              <a:t>Some schools are assigned full treatment</a:t>
            </a:r>
          </a:p>
          <a:p>
            <a:pPr lvl="1" eaLnBrk="1" hangingPunct="1"/>
            <a:r>
              <a:rPr lang="en-US" dirty="0"/>
              <a:t>All kids get pills</a:t>
            </a:r>
          </a:p>
          <a:p>
            <a:pPr eaLnBrk="1" hangingPunct="1"/>
            <a:r>
              <a:rPr lang="en-US" dirty="0"/>
              <a:t>Some schools are assigned partial treatment</a:t>
            </a:r>
          </a:p>
          <a:p>
            <a:pPr lvl="1" eaLnBrk="1" hangingPunct="1"/>
            <a:r>
              <a:rPr lang="en-US" dirty="0"/>
              <a:t>50% are designated to get pills</a:t>
            </a:r>
          </a:p>
          <a:p>
            <a:pPr eaLnBrk="1" hangingPunct="1"/>
            <a:r>
              <a:rPr lang="en-US" dirty="0"/>
              <a:t>Testing subsidies and prices</a:t>
            </a:r>
          </a:p>
        </p:txBody>
      </p:sp>
    </p:spTree>
    <p:custDataLst>
      <p:tags r:id="rId1"/>
    </p:custDataLst>
    <p:extLst>
      <p:ext uri="{BB962C8B-B14F-4D97-AF65-F5344CB8AC3E}">
        <p14:creationId xmlns:p14="http://schemas.microsoft.com/office/powerpoint/2010/main" val="40112701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Size of Treatments</a:t>
            </a:r>
          </a:p>
        </p:txBody>
      </p:sp>
      <p:sp>
        <p:nvSpPr>
          <p:cNvPr id="3" name="Content Placeholder 2"/>
          <p:cNvSpPr>
            <a:spLocks noGrp="1"/>
          </p:cNvSpPr>
          <p:nvPr>
            <p:ph idx="1"/>
          </p:nvPr>
        </p:nvSpPr>
        <p:spPr/>
        <p:txBody>
          <a:bodyPr>
            <a:normAutofit/>
          </a:bodyPr>
          <a:lstStyle/>
          <a:p>
            <a:r>
              <a:rPr lang="en-US" sz="2800" dirty="0"/>
              <a:t>All depends on relative weight of importance to the researcher</a:t>
            </a:r>
          </a:p>
          <a:p>
            <a:r>
              <a:rPr lang="en-US" sz="2800" dirty="0"/>
              <a:t>2 (similar) treatments and 1 control:</a:t>
            </a:r>
          </a:p>
          <a:p>
            <a:pPr lvl="1"/>
            <a:r>
              <a:rPr lang="en-US" sz="2600" dirty="0"/>
              <a:t>If you want to maximize the any treatment vs control test: 25/25/50.</a:t>
            </a:r>
          </a:p>
          <a:p>
            <a:pPr lvl="1"/>
            <a:r>
              <a:rPr lang="en-US" sz="2600" dirty="0"/>
              <a:t>If you want to maximize all pairwise tests equally: 33/33/33.</a:t>
            </a:r>
          </a:p>
          <a:p>
            <a:pPr lvl="1"/>
            <a:r>
              <a:rPr lang="en-US" sz="2600" dirty="0"/>
              <a:t>If you want to maximize the T1 vs T2 test: maybe 40/40/20.</a:t>
            </a:r>
          </a:p>
        </p:txBody>
      </p:sp>
    </p:spTree>
    <p:extLst>
      <p:ext uri="{BB962C8B-B14F-4D97-AF65-F5344CB8AC3E}">
        <p14:creationId xmlns:p14="http://schemas.microsoft.com/office/powerpoint/2010/main" val="5444641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Collection – The Baseline Survey</a:t>
            </a:r>
          </a:p>
        </p:txBody>
      </p:sp>
      <p:sp>
        <p:nvSpPr>
          <p:cNvPr id="3" name="Content Placeholder 2"/>
          <p:cNvSpPr>
            <a:spLocks noGrp="1"/>
          </p:cNvSpPr>
          <p:nvPr>
            <p:ph idx="1"/>
          </p:nvPr>
        </p:nvSpPr>
        <p:spPr/>
        <p:txBody>
          <a:bodyPr/>
          <a:lstStyle/>
          <a:p>
            <a:r>
              <a:rPr lang="en-US" dirty="0"/>
              <a:t>In theory pure randomization renders baseline surveys unnecessary</a:t>
            </a:r>
          </a:p>
          <a:p>
            <a:r>
              <a:rPr lang="en-US" dirty="0"/>
              <a:t>So, why is it still important to conduct them?</a:t>
            </a:r>
          </a:p>
          <a:p>
            <a:pPr lvl="1"/>
            <a:r>
              <a:rPr lang="en-US" dirty="0"/>
              <a:t>Generates control variables that reduce variance in outcome</a:t>
            </a:r>
          </a:p>
          <a:p>
            <a:pPr lvl="1"/>
            <a:r>
              <a:rPr lang="en-US" dirty="0"/>
              <a:t>Makes it possible to examine interactions between initial conditions and the impact of the program</a:t>
            </a:r>
          </a:p>
          <a:p>
            <a:pPr lvl="1"/>
            <a:r>
              <a:rPr lang="en-US" dirty="0"/>
              <a:t>Provides an opportunity to check if randomization was successful</a:t>
            </a:r>
          </a:p>
          <a:p>
            <a:pPr lvl="1"/>
            <a:r>
              <a:rPr lang="en-US" dirty="0"/>
              <a:t>Offers opportunity to test and refine data collection procedures</a:t>
            </a:r>
          </a:p>
        </p:txBody>
      </p:sp>
    </p:spTree>
    <p:extLst>
      <p:ext uri="{BB962C8B-B14F-4D97-AF65-F5344CB8AC3E}">
        <p14:creationId xmlns:p14="http://schemas.microsoft.com/office/powerpoint/2010/main" val="1386699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147" name="Content Placeholder 2"/>
              <p:cNvSpPr>
                <a:spLocks noGrp="1"/>
              </p:cNvSpPr>
              <p:nvPr>
                <p:ph idx="1"/>
              </p:nvPr>
            </p:nvSpPr>
            <p:spPr/>
            <p:txBody>
              <a:bodyPr/>
              <a:lstStyle/>
              <a:p>
                <a:r>
                  <a:rPr lang="en-US" dirty="0"/>
                  <a:t>The potential outcome (Rubin, 1974)</a:t>
                </a:r>
              </a:p>
              <a:p>
                <a:pPr marL="0" indent="0">
                  <a:buNone/>
                </a:pPr>
                <a:r>
                  <a:rPr lang="en-US" dirty="0">
                    <a:solidFill>
                      <a:srgbClr val="00214E"/>
                    </a:solidFill>
                  </a:rPr>
                  <a:t>Treatment effect</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m:t>
                      </m:r>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𝛿</m:t>
                          </m:r>
                        </m:e>
                      </m:d>
                      <m:r>
                        <a:rPr lang="en-US">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0" smtClean="0">
                          <a:latin typeface="Cambria Math" panose="02040503050406030204" pitchFamily="18" charset="0"/>
                        </a:rPr>
                        <m:t>            </m:t>
                      </m:r>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r>
                        <a:rPr lang="en-US" b="0" i="1" smtClean="0">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oMath>
                  </m:oMathPara>
                </a14:m>
                <a:endParaRPr lang="en-US" dirty="0"/>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412" t="-1538"/>
                </a:stretch>
              </a:blipFill>
            </p:spPr>
            <p:txBody>
              <a:bodyPr/>
              <a:lstStyle/>
              <a:p>
                <a:r>
                  <a:rPr lang="en-US">
                    <a:noFill/>
                  </a:rPr>
                  <a:t> </a:t>
                </a:r>
              </a:p>
            </p:txBody>
          </p:sp>
        </mc:Fallback>
      </mc:AlternateContent>
      <p:sp>
        <p:nvSpPr>
          <p:cNvPr id="4" name="Title 1">
            <a:extLst>
              <a:ext uri="{FF2B5EF4-FFF2-40B4-BE49-F238E27FC236}">
                <a16:creationId xmlns:a16="http://schemas.microsoft.com/office/drawing/2014/main" id="{A57ACC27-0795-82D7-3ABE-512A9593B866}"/>
              </a:ext>
            </a:extLst>
          </p:cNvPr>
          <p:cNvSpPr txBox="1">
            <a:spLocks/>
          </p:cNvSpPr>
          <p:nvPr/>
        </p:nvSpPr>
        <p:spPr>
          <a:xfrm>
            <a:off x="533400" y="365125"/>
            <a:ext cx="78867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lvl="1"/>
            <a:r>
              <a:rPr lang="en-US" sz="2600" kern="0">
                <a:solidFill>
                  <a:schemeClr val="accent1"/>
                </a:solidFill>
              </a:rPr>
              <a:t>The Problem of Causal Inference</a:t>
            </a:r>
            <a:endParaRPr lang="en-US" sz="2600" kern="0" dirty="0">
              <a:solidFill>
                <a:schemeClr val="accent1"/>
              </a:solidFill>
            </a:endParaRPr>
          </a:p>
        </p:txBody>
      </p:sp>
    </p:spTree>
    <p:extLst>
      <p:ext uri="{BB962C8B-B14F-4D97-AF65-F5344CB8AC3E}">
        <p14:creationId xmlns:p14="http://schemas.microsoft.com/office/powerpoint/2010/main" val="30816671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Practical Example</a:t>
            </a:r>
          </a:p>
        </p:txBody>
      </p:sp>
      <p:sp>
        <p:nvSpPr>
          <p:cNvPr id="3" name="Content Placeholder 2"/>
          <p:cNvSpPr>
            <a:spLocks noGrp="1"/>
          </p:cNvSpPr>
          <p:nvPr>
            <p:ph idx="1"/>
          </p:nvPr>
        </p:nvSpPr>
        <p:spPr/>
        <p:txBody>
          <a:bodyPr/>
          <a:lstStyle/>
          <a:p>
            <a:r>
              <a:rPr lang="en-US" altLang="en-US" dirty="0">
                <a:ea typeface="ＭＳ Ｐゴシック" pitchFamily="-102" charset="-128"/>
              </a:rPr>
              <a:t>Your agency is implementing an irrigation program in several villages in a developing country</a:t>
            </a:r>
          </a:p>
          <a:p>
            <a:r>
              <a:rPr lang="en-US" dirty="0"/>
              <a:t>They’ve asked you to design an RCT to measure the impact of the project.</a:t>
            </a:r>
          </a:p>
          <a:p>
            <a:pPr lvl="1"/>
            <a:r>
              <a:rPr lang="en-US" dirty="0"/>
              <a:t>How would you design the RCT?</a:t>
            </a:r>
          </a:p>
          <a:p>
            <a:pPr lvl="2"/>
            <a:r>
              <a:rPr lang="en-US" dirty="0"/>
              <a:t>What would you measure?</a:t>
            </a:r>
          </a:p>
          <a:p>
            <a:pPr lvl="2"/>
            <a:r>
              <a:rPr lang="en-US" dirty="0"/>
              <a:t>What will you randomize over?</a:t>
            </a:r>
          </a:p>
          <a:p>
            <a:pPr lvl="2"/>
            <a:r>
              <a:rPr lang="en-US" dirty="0"/>
              <a:t>How many people will you include?</a:t>
            </a:r>
          </a:p>
          <a:p>
            <a:pPr lvl="1"/>
            <a:r>
              <a:rPr lang="en-US" dirty="0"/>
              <a:t>What things could go wrong?</a:t>
            </a:r>
            <a:endParaRPr lang="en-US" sz="2000" dirty="0"/>
          </a:p>
        </p:txBody>
      </p:sp>
    </p:spTree>
    <p:extLst>
      <p:ext uri="{BB962C8B-B14F-4D97-AF65-F5344CB8AC3E}">
        <p14:creationId xmlns:p14="http://schemas.microsoft.com/office/powerpoint/2010/main" val="558393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normAutofit/>
          </a:bodyPr>
          <a:lstStyle/>
          <a:p>
            <a:pPr lvl="1"/>
            <a:r>
              <a:rPr lang="en-US" sz="2600" dirty="0">
                <a:solidFill>
                  <a:schemeClr val="accent1"/>
                </a:solidFill>
              </a:rPr>
              <a:t>The Problem of Causal Inference</a:t>
            </a:r>
          </a:p>
        </p:txBody>
      </p:sp>
      <mc:AlternateContent xmlns:mc="http://schemas.openxmlformats.org/markup-compatibility/2006" xmlns:a14="http://schemas.microsoft.com/office/drawing/2010/main">
        <mc:Choice Requires="a14">
          <p:sp>
            <p:nvSpPr>
              <p:cNvPr id="6147" name="Content Placeholder 2"/>
              <p:cNvSpPr>
                <a:spLocks noGrp="1"/>
              </p:cNvSpPr>
              <p:nvPr>
                <p:ph idx="1"/>
              </p:nvPr>
            </p:nvSpPr>
            <p:spPr/>
            <p:txBody>
              <a:bodyPr/>
              <a:lstStyle/>
              <a:p>
                <a:r>
                  <a:rPr lang="en-US" dirty="0"/>
                  <a:t>The potential outcome (Rubin, 1974)</a:t>
                </a:r>
              </a:p>
              <a:p>
                <a:pPr marL="0" indent="0">
                  <a:buNone/>
                </a:pPr>
                <a:r>
                  <a:rPr lang="en-US" dirty="0">
                    <a:solidFill>
                      <a:srgbClr val="00214E"/>
                    </a:solidFill>
                  </a:rPr>
                  <a:t>Treatment effect</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m:t>
                      </m:r>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𝛿</m:t>
                          </m:r>
                        </m:e>
                      </m:d>
                      <m:r>
                        <a:rPr lang="en-US">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0" smtClean="0">
                          <a:latin typeface="Cambria Math" panose="02040503050406030204" pitchFamily="18" charset="0"/>
                        </a:rPr>
                        <m:t>            </m:t>
                      </m:r>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r>
                        <a:rPr lang="en-US" b="0" i="1" smtClean="0">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oMath>
                  </m:oMathPara>
                </a14:m>
                <a:endParaRPr lang="en-US" dirty="0"/>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i="1" smtClean="0">
                          <a:solidFill>
                            <a:srgbClr val="00214E"/>
                          </a:solidFill>
                          <a:latin typeface="Cambria Math" panose="02040503050406030204" pitchFamily="18" charset="0"/>
                        </a:rPr>
                        <m:t>𝐸</m:t>
                      </m:r>
                      <m:d>
                        <m:dPr>
                          <m:begChr m:val="["/>
                          <m:endChr m:val="]"/>
                          <m:ctrlPr>
                            <a:rPr lang="en-US" i="1">
                              <a:solidFill>
                                <a:srgbClr val="00214E"/>
                              </a:solidFill>
                              <a:latin typeface="Cambria Math" panose="02040503050406030204" pitchFamily="18" charset="0"/>
                              <a:ea typeface="Cambria Math" panose="02040503050406030204" pitchFamily="18" charset="0"/>
                            </a:rPr>
                          </m:ctrlPr>
                        </m:dPr>
                        <m:e>
                          <m:r>
                            <a:rPr lang="en-US" i="1">
                              <a:solidFill>
                                <a:srgbClr val="00214E"/>
                              </a:solidFill>
                              <a:latin typeface="Cambria Math" panose="02040503050406030204" pitchFamily="18" charset="0"/>
                              <a:ea typeface="Cambria Math" panose="02040503050406030204" pitchFamily="18" charset="0"/>
                            </a:rPr>
                            <m:t>𝛿</m:t>
                          </m:r>
                        </m:e>
                      </m:d>
                      <m:r>
                        <a:rPr lang="en-US">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r>
                            <a:rPr lang="en-US" b="0" i="1" smtClean="0">
                              <a:latin typeface="Cambria Math" panose="02040503050406030204" pitchFamily="18" charset="0"/>
                            </a:rPr>
                            <m:t>−</m:t>
                          </m:r>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T</m:t>
                          </m:r>
                        </m:e>
                      </m:d>
                      <m:r>
                        <a:rPr lang="en-US" i="1">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dirty="0"/>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412" t="-1538"/>
                </a:stretch>
              </a:blipFill>
            </p:spPr>
            <p:txBody>
              <a:bodyPr/>
              <a:lstStyle/>
              <a:p>
                <a:r>
                  <a:rPr lang="en-US">
                    <a:noFill/>
                  </a:rPr>
                  <a:t> </a:t>
                </a:r>
              </a:p>
            </p:txBody>
          </p:sp>
        </mc:Fallback>
      </mc:AlternateContent>
    </p:spTree>
    <p:extLst>
      <p:ext uri="{BB962C8B-B14F-4D97-AF65-F5344CB8AC3E}">
        <p14:creationId xmlns:p14="http://schemas.microsoft.com/office/powerpoint/2010/main" val="1822336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147" name="Content Placeholder 2"/>
              <p:cNvSpPr>
                <a:spLocks noGrp="1"/>
              </p:cNvSpPr>
              <p:nvPr>
                <p:ph idx="1"/>
              </p:nvPr>
            </p:nvSpPr>
            <p:spPr/>
            <p:txBody>
              <a:bodyPr/>
              <a:lstStyle/>
              <a:p>
                <a:r>
                  <a:rPr lang="en-US" dirty="0"/>
                  <a:t>The potential outcome (Rubin, 1974)</a:t>
                </a:r>
              </a:p>
              <a:p>
                <a:pPr marL="0" indent="0">
                  <a:buNone/>
                </a:pPr>
                <a:r>
                  <a:rPr lang="en-US" dirty="0">
                    <a:solidFill>
                      <a:srgbClr val="00214E"/>
                    </a:solidFill>
                  </a:rPr>
                  <a:t>Treatment effect</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m:t>
                      </m:r>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𝛿</m:t>
                          </m:r>
                        </m:e>
                      </m:d>
                      <m:r>
                        <a:rPr lang="en-US">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0" smtClean="0">
                          <a:latin typeface="Cambria Math" panose="02040503050406030204" pitchFamily="18" charset="0"/>
                        </a:rPr>
                        <m:t>            </m:t>
                      </m:r>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r>
                        <a:rPr lang="en-US" b="0" i="1" smtClean="0">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b="0" i="0" smtClean="0">
                              <a:latin typeface="Cambria Math" panose="02040503050406030204" pitchFamily="18" charset="0"/>
                            </a:rPr>
                            <m:t>T</m:t>
                          </m:r>
                        </m:e>
                      </m:d>
                    </m:oMath>
                  </m:oMathPara>
                </a14:m>
                <a:endParaRPr lang="en-US" dirty="0"/>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i="1" smtClean="0">
                          <a:solidFill>
                            <a:srgbClr val="00214E"/>
                          </a:solidFill>
                          <a:latin typeface="Cambria Math" panose="02040503050406030204" pitchFamily="18" charset="0"/>
                        </a:rPr>
                        <m:t>𝐸</m:t>
                      </m:r>
                      <m:d>
                        <m:dPr>
                          <m:begChr m:val="["/>
                          <m:endChr m:val="]"/>
                          <m:ctrlPr>
                            <a:rPr lang="en-US" i="1">
                              <a:solidFill>
                                <a:srgbClr val="00214E"/>
                              </a:solidFill>
                              <a:latin typeface="Cambria Math" panose="02040503050406030204" pitchFamily="18" charset="0"/>
                              <a:ea typeface="Cambria Math" panose="02040503050406030204" pitchFamily="18" charset="0"/>
                            </a:rPr>
                          </m:ctrlPr>
                        </m:dPr>
                        <m:e>
                          <m:r>
                            <a:rPr lang="en-US" i="1">
                              <a:solidFill>
                                <a:srgbClr val="00214E"/>
                              </a:solidFill>
                              <a:latin typeface="Cambria Math" panose="02040503050406030204" pitchFamily="18" charset="0"/>
                              <a:ea typeface="Cambria Math" panose="02040503050406030204" pitchFamily="18" charset="0"/>
                            </a:rPr>
                            <m:t>𝛿</m:t>
                          </m:r>
                        </m:e>
                      </m:d>
                      <m:r>
                        <a:rPr lang="en-US">
                          <a:latin typeface="Cambria Math" panose="02040503050406030204" pitchFamily="18" charset="0"/>
                        </a:rPr>
                        <m:t>=</m:t>
                      </m:r>
                      <m:r>
                        <a:rPr lang="en-US">
                          <a:latin typeface="Cambria Math" panose="02040503050406030204" pitchFamily="18" charset="0"/>
                        </a:rPr>
                        <m:t>𝐸</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𝑇</m:t>
                              </m:r>
                            </m:sup>
                          </m:sSubSup>
                          <m:r>
                            <a:rPr lang="en-US" b="0" i="1" smtClean="0">
                              <a:latin typeface="Cambria Math" panose="02040503050406030204" pitchFamily="18" charset="0"/>
                            </a:rPr>
                            <m:t>−</m:t>
                          </m:r>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T</m:t>
                          </m:r>
                        </m:e>
                      </m:d>
                      <m:r>
                        <a:rPr lang="en-US" i="1">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T</m:t>
                          </m:r>
                        </m:e>
                      </m:d>
                      <m:r>
                        <a:rPr lang="en-US">
                          <a:latin typeface="Cambria Math" panose="02040503050406030204" pitchFamily="18" charset="0"/>
                        </a:rPr>
                        <m:t>−</m:t>
                      </m:r>
                      <m:r>
                        <m:rPr>
                          <m:sty m:val="p"/>
                        </m:rPr>
                        <a:rPr lang="en-US">
                          <a:latin typeface="Cambria Math" panose="02040503050406030204" pitchFamily="18" charset="0"/>
                        </a:rPr>
                        <m:t>E</m:t>
                      </m:r>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a:latin typeface="Cambria Math" panose="02040503050406030204" pitchFamily="18" charset="0"/>
                                </a:rPr>
                                <m:t>𝑌</m:t>
                              </m:r>
                            </m:e>
                            <m:sub>
                              <m:r>
                                <a:rPr lang="en-US">
                                  <a:latin typeface="Cambria Math" panose="02040503050406030204" pitchFamily="18" charset="0"/>
                                </a:rPr>
                                <m:t>𝑖</m:t>
                              </m:r>
                            </m:sub>
                            <m:sup>
                              <m:r>
                                <a:rPr lang="en-US">
                                  <a:latin typeface="Cambria Math" panose="02040503050406030204" pitchFamily="18" charset="0"/>
                                </a:rPr>
                                <m:t>𝐶</m:t>
                              </m:r>
                            </m:sup>
                          </m:sSubSup>
                        </m:e>
                        <m:e>
                          <m:r>
                            <m:rPr>
                              <m:sty m:val="p"/>
                            </m:rPr>
                            <a:rPr lang="en-US">
                              <a:latin typeface="Cambria Math" panose="02040503050406030204" pitchFamily="18" charset="0"/>
                            </a:rPr>
                            <m:t>C</m:t>
                          </m:r>
                        </m:e>
                      </m:d>
                    </m:oMath>
                  </m:oMathPara>
                </a14:m>
                <a:endParaRPr lang="en-US" dirty="0"/>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412" t="-1538"/>
                </a:stretch>
              </a:blipFill>
            </p:spPr>
            <p:txBody>
              <a:bodyPr/>
              <a:lstStyle/>
              <a:p>
                <a:r>
                  <a:rPr lang="en-US">
                    <a:noFill/>
                  </a:rPr>
                  <a:t> </a:t>
                </a:r>
              </a:p>
            </p:txBody>
          </p:sp>
        </mc:Fallback>
      </mc:AlternateContent>
      <p:sp>
        <p:nvSpPr>
          <p:cNvPr id="7" name="Left Brace 6"/>
          <p:cNvSpPr/>
          <p:nvPr/>
        </p:nvSpPr>
        <p:spPr bwMode="auto">
          <a:xfrm rot="16200000">
            <a:off x="3276600" y="3810000"/>
            <a:ext cx="685800" cy="1905000"/>
          </a:xfrm>
          <a:prstGeom prst="leftBrace">
            <a:avLst>
              <a:gd name="adj1" fmla="val 8333"/>
              <a:gd name="adj2" fmla="val 50692"/>
            </a:avLst>
          </a:prstGeom>
          <a:no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pitchFamily="-111" charset="0"/>
            </a:endParaRPr>
          </a:p>
        </p:txBody>
      </p:sp>
      <p:sp>
        <p:nvSpPr>
          <p:cNvPr id="10" name="Left Brace 9"/>
          <p:cNvSpPr/>
          <p:nvPr/>
        </p:nvSpPr>
        <p:spPr bwMode="auto">
          <a:xfrm rot="16200000">
            <a:off x="5943600" y="3519854"/>
            <a:ext cx="685800" cy="2514600"/>
          </a:xfrm>
          <a:prstGeom prst="leftBrace">
            <a:avLst>
              <a:gd name="adj1" fmla="val 8333"/>
              <a:gd name="adj2" fmla="val 50692"/>
            </a:avLst>
          </a:prstGeom>
          <a:no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pitchFamily="-111" charset="0"/>
            </a:endParaRPr>
          </a:p>
        </p:txBody>
      </p:sp>
      <p:sp>
        <p:nvSpPr>
          <p:cNvPr id="8" name="TextBox 7"/>
          <p:cNvSpPr txBox="1"/>
          <p:nvPr/>
        </p:nvSpPr>
        <p:spPr>
          <a:xfrm>
            <a:off x="2494833" y="5144869"/>
            <a:ext cx="2297424" cy="430887"/>
          </a:xfrm>
          <a:prstGeom prst="rect">
            <a:avLst/>
          </a:prstGeom>
          <a:noFill/>
        </p:spPr>
        <p:txBody>
          <a:bodyPr wrap="none" rtlCol="0">
            <a:spAutoFit/>
          </a:bodyPr>
          <a:lstStyle/>
          <a:p>
            <a:r>
              <a:rPr lang="en-US" sz="2200" dirty="0">
                <a:solidFill>
                  <a:schemeClr val="bg1"/>
                </a:solidFill>
                <a:latin typeface="+mj-lt"/>
              </a:rPr>
              <a:t>Treatment Effect</a:t>
            </a:r>
          </a:p>
        </p:txBody>
      </p:sp>
      <p:sp>
        <p:nvSpPr>
          <p:cNvPr id="12" name="TextBox 11"/>
          <p:cNvSpPr txBox="1"/>
          <p:nvPr/>
        </p:nvSpPr>
        <p:spPr>
          <a:xfrm>
            <a:off x="5410200" y="5138291"/>
            <a:ext cx="1923925" cy="430887"/>
          </a:xfrm>
          <a:prstGeom prst="rect">
            <a:avLst/>
          </a:prstGeom>
          <a:noFill/>
        </p:spPr>
        <p:txBody>
          <a:bodyPr wrap="none" rtlCol="0">
            <a:spAutoFit/>
          </a:bodyPr>
          <a:lstStyle/>
          <a:p>
            <a:r>
              <a:rPr lang="en-US" sz="2200" dirty="0">
                <a:solidFill>
                  <a:schemeClr val="bg1"/>
                </a:solidFill>
                <a:latin typeface="+mj-lt"/>
              </a:rPr>
              <a:t>Selection Bias</a:t>
            </a:r>
          </a:p>
        </p:txBody>
      </p:sp>
      <p:sp>
        <p:nvSpPr>
          <p:cNvPr id="2" name="Title 1">
            <a:extLst>
              <a:ext uri="{FF2B5EF4-FFF2-40B4-BE49-F238E27FC236}">
                <a16:creationId xmlns:a16="http://schemas.microsoft.com/office/drawing/2014/main" id="{320FE35E-5846-0004-C242-377787FDBE13}"/>
              </a:ext>
            </a:extLst>
          </p:cNvPr>
          <p:cNvSpPr txBox="1">
            <a:spLocks/>
          </p:cNvSpPr>
          <p:nvPr/>
        </p:nvSpPr>
        <p:spPr>
          <a:xfrm>
            <a:off x="605204" y="381000"/>
            <a:ext cx="78867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lvl="1"/>
            <a:r>
              <a:rPr lang="en-US" sz="2600" kern="0" dirty="0">
                <a:solidFill>
                  <a:schemeClr val="accent1"/>
                </a:solidFill>
              </a:rPr>
              <a:t>The Problem of Causal Inference</a:t>
            </a:r>
          </a:p>
        </p:txBody>
      </p:sp>
    </p:spTree>
    <p:extLst>
      <p:ext uri="{BB962C8B-B14F-4D97-AF65-F5344CB8AC3E}">
        <p14:creationId xmlns:p14="http://schemas.microsoft.com/office/powerpoint/2010/main" val="430955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normAutofit/>
          </a:bodyPr>
          <a:lstStyle/>
          <a:p>
            <a:pPr lvl="2"/>
            <a:r>
              <a:rPr lang="en-US" sz="2600" dirty="0">
                <a:solidFill>
                  <a:schemeClr val="accent1"/>
                </a:solidFill>
              </a:rPr>
              <a:t>Randomization Solves the Selection Bias</a:t>
            </a:r>
          </a:p>
        </p:txBody>
      </p:sp>
      <mc:AlternateContent xmlns:mc="http://schemas.openxmlformats.org/markup-compatibility/2006" xmlns:a14="http://schemas.microsoft.com/office/drawing/2010/main">
        <mc:Choice Requires="a14">
          <p:sp>
            <p:nvSpPr>
              <p:cNvPr id="6147" name="Content Placeholder 2"/>
              <p:cNvSpPr>
                <a:spLocks noGrp="1"/>
              </p:cNvSpPr>
              <p:nvPr>
                <p:ph idx="1"/>
              </p:nvPr>
            </p:nvSpPr>
            <p:spPr>
              <a:xfrm>
                <a:off x="685800" y="1600200"/>
                <a:ext cx="7924800" cy="3962400"/>
              </a:xfrm>
            </p:spPr>
            <p:txBody>
              <a:bodyPr>
                <a:normAutofit/>
              </a:bodyPr>
              <a:lstStyle/>
              <a:p>
                <a:pPr>
                  <a:lnSpc>
                    <a:spcPct val="100000"/>
                  </a:lnSpc>
                </a:pPr>
                <a:r>
                  <a:rPr lang="en-US" dirty="0"/>
                  <a:t>First randomly select sample </a:t>
                </a:r>
                <a14:m>
                  <m:oMath xmlns:m="http://schemas.openxmlformats.org/officeDocument/2006/math">
                    <m:r>
                      <a:rPr lang="en-US" i="1">
                        <a:latin typeface="Cambria Math" panose="02040503050406030204" pitchFamily="18" charset="0"/>
                      </a:rPr>
                      <m:t>𝑁</m:t>
                    </m:r>
                  </m:oMath>
                </a14:m>
                <a:r>
                  <a:rPr lang="en-US" dirty="0"/>
                  <a:t> </a:t>
                </a:r>
              </a:p>
              <a:p>
                <a:pPr>
                  <a:lnSpc>
                    <a:spcPct val="100000"/>
                  </a:lnSpc>
                </a:pPr>
                <a:r>
                  <a:rPr lang="en-US" dirty="0"/>
                  <a:t>Second, randomly assign </a:t>
                </a:r>
                <a14:m>
                  <m:oMath xmlns:m="http://schemas.openxmlformats.org/officeDocument/2006/math">
                    <m:r>
                      <a:rPr lang="en-US" i="1">
                        <a:latin typeface="Cambria Math" panose="02040503050406030204" pitchFamily="18" charset="0"/>
                      </a:rPr>
                      <m:t>𝑁</m:t>
                    </m:r>
                    <m:r>
                      <a:rPr lang="en-US" i="1">
                        <a:latin typeface="Cambria Math" panose="02040503050406030204" pitchFamily="18" charset="0"/>
                      </a:rPr>
                      <m:t> </m:t>
                    </m:r>
                  </m:oMath>
                </a14:m>
                <a:r>
                  <a:rPr lang="en-US" dirty="0"/>
                  <a:t>into</a:t>
                </a:r>
              </a:p>
              <a:p>
                <a:pPr marL="342900" lvl="1" indent="0">
                  <a:lnSpc>
                    <a:spcPct val="100000"/>
                  </a:lnSpc>
                  <a:buNone/>
                </a:pPr>
                <a:r>
                  <a:rPr lang="en-US" sz="2200" dirty="0"/>
                  <a:t>	Treatment </a:t>
                </a:r>
                <a14:m>
                  <m:oMath xmlns:m="http://schemas.openxmlformats.org/officeDocument/2006/math">
                    <m:r>
                      <a:rPr lang="en-US" sz="2200" b="0" i="0"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𝑇</m:t>
                        </m:r>
                      </m:sub>
                    </m:sSub>
                    <m:r>
                      <a:rPr lang="en-US" sz="2200" b="0" i="1" smtClean="0">
                        <a:latin typeface="Cambria Math" panose="02040503050406030204" pitchFamily="18" charset="0"/>
                      </a:rPr>
                      <m:t>)</m:t>
                    </m:r>
                  </m:oMath>
                </a14:m>
                <a:r>
                  <a:rPr lang="en-US" sz="2200" dirty="0"/>
                  <a:t> and Control </a:t>
                </a:r>
                <a14:m>
                  <m:oMath xmlns:m="http://schemas.openxmlformats.org/officeDocument/2006/math">
                    <m:r>
                      <a:rPr lang="en-US" sz="2200" b="0" i="0"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𝐶</m:t>
                        </m:r>
                      </m:sub>
                    </m:sSub>
                    <m:r>
                      <a:rPr lang="en-US" sz="2200" b="0" i="1" smtClean="0">
                        <a:latin typeface="Cambria Math" panose="02040503050406030204" pitchFamily="18" charset="0"/>
                      </a:rPr>
                      <m:t>)</m:t>
                    </m:r>
                  </m:oMath>
                </a14:m>
                <a:endParaRPr lang="en-US" sz="2200" dirty="0"/>
              </a:p>
              <a:p>
                <a:pPr marL="342900" lvl="1" indent="-342900">
                  <a:lnSpc>
                    <a:spcPct val="100000"/>
                  </a:lnSpc>
                  <a:buSzPct val="80000"/>
                  <a:buFontTx/>
                  <a:buChar char="•"/>
                </a:pPr>
                <a:r>
                  <a:rPr lang="en-US" sz="2200" dirty="0"/>
                  <a:t>Since treatment is randomly assigned selection bias is removed</a:t>
                </a:r>
              </a:p>
              <a:p>
                <a:pPr marL="342900" lvl="1" indent="0">
                  <a:lnSpc>
                    <a:spcPct val="100000"/>
                  </a:lnSpc>
                  <a:buNone/>
                </a:pPr>
                <a:r>
                  <a:rPr lang="en-US" dirty="0"/>
                  <a:t> 	</a:t>
                </a:r>
                <a14:m>
                  <m:oMath xmlns:m="http://schemas.openxmlformats.org/officeDocument/2006/math">
                    <m:r>
                      <a:rPr lang="en-US" sz="2200" i="1">
                        <a:latin typeface="Cambria Math" panose="02040503050406030204" pitchFamily="18" charset="0"/>
                      </a:rPr>
                      <m:t>𝐸</m:t>
                    </m:r>
                    <m:d>
                      <m:dPr>
                        <m:begChr m:val="["/>
                        <m:endChr m:val="]"/>
                        <m:ctrlPr>
                          <a:rPr lang="en-US" sz="2200" i="1">
                            <a:latin typeface="Cambria Math" panose="02040503050406030204" pitchFamily="18" charset="0"/>
                          </a:rPr>
                        </m:ctrlPr>
                      </m:dPr>
                      <m:e>
                        <m:sSubSup>
                          <m:sSubSupPr>
                            <m:ctrlPr>
                              <a:rPr lang="en-US" sz="2200" i="1">
                                <a:latin typeface="Cambria Math" panose="02040503050406030204" pitchFamily="18" charset="0"/>
                              </a:rPr>
                            </m:ctrlPr>
                          </m:sSubSupPr>
                          <m:e>
                            <m:r>
                              <a:rPr lang="en-US" sz="2200" i="1">
                                <a:latin typeface="Cambria Math" panose="02040503050406030204" pitchFamily="18" charset="0"/>
                              </a:rPr>
                              <m:t>𝑌</m:t>
                            </m:r>
                          </m:e>
                          <m:sub>
                            <m:r>
                              <a:rPr lang="en-US" sz="2200" i="1">
                                <a:latin typeface="Cambria Math" panose="02040503050406030204" pitchFamily="18" charset="0"/>
                              </a:rPr>
                              <m:t>𝑖</m:t>
                            </m:r>
                          </m:sub>
                          <m:sup>
                            <m:r>
                              <a:rPr lang="en-US" sz="2200" i="1">
                                <a:latin typeface="Cambria Math" panose="02040503050406030204" pitchFamily="18" charset="0"/>
                              </a:rPr>
                              <m:t>𝐶</m:t>
                            </m:r>
                          </m:sup>
                        </m:sSubSup>
                      </m:e>
                      <m:e>
                        <m:r>
                          <a:rPr lang="en-US" sz="2200" i="1">
                            <a:latin typeface="Cambria Math" panose="02040503050406030204" pitchFamily="18" charset="0"/>
                          </a:rPr>
                          <m:t>𝑇</m:t>
                        </m:r>
                      </m:e>
                    </m:d>
                    <m:r>
                      <a:rPr lang="en-US" sz="2200" i="1">
                        <a:latin typeface="Cambria Math" panose="02040503050406030204" pitchFamily="18" charset="0"/>
                      </a:rPr>
                      <m:t>−</m:t>
                    </m:r>
                    <m:r>
                      <a:rPr lang="en-US" sz="2200" i="1">
                        <a:latin typeface="Cambria Math" panose="02040503050406030204" pitchFamily="18" charset="0"/>
                      </a:rPr>
                      <m:t>𝐸</m:t>
                    </m:r>
                    <m:d>
                      <m:dPr>
                        <m:begChr m:val="["/>
                        <m:endChr m:val="]"/>
                        <m:ctrlPr>
                          <a:rPr lang="en-US" sz="2200" i="1">
                            <a:latin typeface="Cambria Math" panose="02040503050406030204" pitchFamily="18" charset="0"/>
                          </a:rPr>
                        </m:ctrlPr>
                      </m:dPr>
                      <m:e>
                        <m:sSubSup>
                          <m:sSubSupPr>
                            <m:ctrlPr>
                              <a:rPr lang="en-US" sz="2200" i="1">
                                <a:latin typeface="Cambria Math" panose="02040503050406030204" pitchFamily="18" charset="0"/>
                              </a:rPr>
                            </m:ctrlPr>
                          </m:sSubSupPr>
                          <m:e>
                            <m:r>
                              <a:rPr lang="en-US" sz="2200" i="1">
                                <a:latin typeface="Cambria Math" panose="02040503050406030204" pitchFamily="18" charset="0"/>
                              </a:rPr>
                              <m:t>𝑌</m:t>
                            </m:r>
                          </m:e>
                          <m:sub>
                            <m:r>
                              <a:rPr lang="en-US" sz="2200" i="1">
                                <a:latin typeface="Cambria Math" panose="02040503050406030204" pitchFamily="18" charset="0"/>
                              </a:rPr>
                              <m:t>𝑖</m:t>
                            </m:r>
                          </m:sub>
                          <m:sup>
                            <m:r>
                              <a:rPr lang="en-US" sz="2200" i="1">
                                <a:latin typeface="Cambria Math" panose="02040503050406030204" pitchFamily="18" charset="0"/>
                              </a:rPr>
                              <m:t>𝐶</m:t>
                            </m:r>
                          </m:sup>
                        </m:sSubSup>
                      </m:e>
                      <m:e>
                        <m:r>
                          <a:rPr lang="en-US" sz="2200" i="1">
                            <a:latin typeface="Cambria Math" panose="02040503050406030204" pitchFamily="18" charset="0"/>
                          </a:rPr>
                          <m:t>𝐶</m:t>
                        </m:r>
                      </m:e>
                    </m:d>
                    <m:r>
                      <a:rPr lang="en-US" sz="2200" i="1">
                        <a:latin typeface="Cambria Math" panose="02040503050406030204" pitchFamily="18" charset="0"/>
                      </a:rPr>
                      <m:t>=0</m:t>
                    </m:r>
                  </m:oMath>
                </a14:m>
                <a:endParaRPr lang="en-US" sz="2200" dirty="0"/>
              </a:p>
              <a:p>
                <a:pPr>
                  <a:lnSpc>
                    <a:spcPct val="100000"/>
                  </a:lnSpc>
                </a:pPr>
                <a:r>
                  <a:rPr lang="en-US" dirty="0"/>
                  <a:t>Then we can simply run the regression</a:t>
                </a:r>
              </a:p>
              <a:p>
                <a:pPr marL="342900" lvl="1" indent="0">
                  <a:lnSpc>
                    <a:spcPct val="100000"/>
                  </a:lnSpc>
                  <a:buNone/>
                </a:pPr>
                <a14:m>
                  <m:oMathPara xmlns:m="http://schemas.openxmlformats.org/officeDocument/2006/math">
                    <m:oMathParaPr>
                      <m:jc m:val="left"/>
                    </m:oMathParaPr>
                    <m:oMath xmlns:m="http://schemas.openxmlformats.org/officeDocument/2006/math">
                      <m:sSub>
                        <m:sSubPr>
                          <m:ctrlPr>
                            <a:rPr lang="en-US" sz="2300" i="1">
                              <a:latin typeface="Cambria Math" panose="02040503050406030204" pitchFamily="18" charset="0"/>
                            </a:rPr>
                          </m:ctrlPr>
                        </m:sSubPr>
                        <m:e>
                          <m:r>
                            <a:rPr lang="en-US" sz="2300" i="1">
                              <a:latin typeface="Cambria Math" panose="02040503050406030204" pitchFamily="18" charset="0"/>
                            </a:rPr>
                            <m:t>𝑌</m:t>
                          </m:r>
                        </m:e>
                        <m:sub>
                          <m:r>
                            <a:rPr lang="en-US" sz="2300" i="1">
                              <a:latin typeface="Cambria Math" panose="02040503050406030204" pitchFamily="18" charset="0"/>
                            </a:rPr>
                            <m:t>𝑖</m:t>
                          </m:r>
                        </m:sub>
                      </m:sSub>
                      <m:r>
                        <a:rPr lang="en-US" sz="2300" i="1">
                          <a:latin typeface="Cambria Math" panose="02040503050406030204" pitchFamily="18" charset="0"/>
                        </a:rPr>
                        <m:t>=</m:t>
                      </m:r>
                      <m:r>
                        <a:rPr lang="en-US" sz="2300" i="1">
                          <a:latin typeface="Cambria Math" panose="02040503050406030204" pitchFamily="18" charset="0"/>
                        </a:rPr>
                        <m:t>𝛼</m:t>
                      </m:r>
                      <m:r>
                        <a:rPr lang="en-US" sz="2300" i="1">
                          <a:latin typeface="Cambria Math" panose="02040503050406030204" pitchFamily="18" charset="0"/>
                        </a:rPr>
                        <m:t>+</m:t>
                      </m:r>
                      <m:r>
                        <a:rPr lang="en-US" sz="2300" i="1">
                          <a:latin typeface="Cambria Math" panose="02040503050406030204" pitchFamily="18" charset="0"/>
                        </a:rPr>
                        <m:t>𝛽</m:t>
                      </m:r>
                      <m:sSub>
                        <m:sSubPr>
                          <m:ctrlPr>
                            <a:rPr lang="en-US" sz="2300" i="1">
                              <a:latin typeface="Cambria Math" panose="02040503050406030204" pitchFamily="18" charset="0"/>
                            </a:rPr>
                          </m:ctrlPr>
                        </m:sSubPr>
                        <m:e>
                          <m:r>
                            <a:rPr lang="en-US" sz="2300" i="1">
                              <a:latin typeface="Cambria Math" panose="02040503050406030204" pitchFamily="18" charset="0"/>
                            </a:rPr>
                            <m:t>𝑇</m:t>
                          </m:r>
                        </m:e>
                        <m:sub>
                          <m:r>
                            <a:rPr lang="en-US" sz="2300" i="1">
                              <a:latin typeface="Cambria Math" panose="02040503050406030204" pitchFamily="18" charset="0"/>
                            </a:rPr>
                            <m:t>𝑖</m:t>
                          </m:r>
                        </m:sub>
                      </m:sSub>
                      <m:r>
                        <a:rPr lang="en-US" sz="2300" i="1">
                          <a:latin typeface="Cambria Math" panose="02040503050406030204" pitchFamily="18" charset="0"/>
                        </a:rPr>
                        <m:t>+</m:t>
                      </m:r>
                      <m:sSub>
                        <m:sSubPr>
                          <m:ctrlPr>
                            <a:rPr lang="en-US" sz="2300" i="1">
                              <a:latin typeface="Cambria Math" panose="02040503050406030204" pitchFamily="18" charset="0"/>
                            </a:rPr>
                          </m:ctrlPr>
                        </m:sSubPr>
                        <m:e>
                          <m:r>
                            <a:rPr lang="en-US" sz="2300" i="1">
                              <a:latin typeface="Cambria Math" panose="02040503050406030204" pitchFamily="18" charset="0"/>
                            </a:rPr>
                            <m:t>𝜖</m:t>
                          </m:r>
                        </m:e>
                        <m:sub>
                          <m:r>
                            <a:rPr lang="en-US" sz="2300" i="1">
                              <a:latin typeface="Cambria Math" panose="02040503050406030204" pitchFamily="18" charset="0"/>
                            </a:rPr>
                            <m:t>𝑖</m:t>
                          </m:r>
                        </m:sub>
                      </m:sSub>
                    </m:oMath>
                  </m:oMathPara>
                </a14:m>
                <a:endParaRPr lang="en-US" sz="2300" dirty="0"/>
              </a:p>
              <a:p>
                <a:pPr marL="342900" lvl="1" indent="0">
                  <a:buNone/>
                </a:pPr>
                <a:endParaRPr lang="en-US" sz="1900" dirty="0"/>
              </a:p>
              <a:p>
                <a:pPr marL="342900" lvl="1" indent="0">
                  <a:buNone/>
                </a:pPr>
                <a:r>
                  <a:rPr lang="en-US" sz="1900" dirty="0"/>
                  <a:t>However, the SE are not generally correct if group variances differ</a:t>
                </a:r>
              </a:p>
            </p:txBody>
          </p:sp>
        </mc:Choice>
        <mc:Fallback xmlns="">
          <p:sp>
            <p:nvSpPr>
              <p:cNvPr id="6147" name="Content Placeholder 2"/>
              <p:cNvSpPr>
                <a:spLocks noGrp="1" noRot="1" noChangeAspect="1" noMove="1" noResize="1" noEditPoints="1" noAdjustHandles="1" noChangeArrowheads="1" noChangeShapeType="1" noTextEdit="1"/>
              </p:cNvSpPr>
              <p:nvPr>
                <p:ph idx="1"/>
              </p:nvPr>
            </p:nvSpPr>
            <p:spPr>
              <a:xfrm>
                <a:off x="685800" y="1600200"/>
                <a:ext cx="7924800" cy="3962400"/>
              </a:xfrm>
              <a:blipFill>
                <a:blip r:embed="rId3"/>
                <a:stretch>
                  <a:fillRect l="-769" t="-1077"/>
                </a:stretch>
              </a:blipFill>
            </p:spPr>
            <p:txBody>
              <a:bodyPr/>
              <a:lstStyle/>
              <a:p>
                <a:r>
                  <a:rPr lang="en-US">
                    <a:noFill/>
                  </a:rPr>
                  <a:t> </a:t>
                </a:r>
              </a:p>
            </p:txBody>
          </p:sp>
        </mc:Fallback>
      </mc:AlternateContent>
    </p:spTree>
    <p:extLst>
      <p:ext uri="{BB962C8B-B14F-4D97-AF65-F5344CB8AC3E}">
        <p14:creationId xmlns:p14="http://schemas.microsoft.com/office/powerpoint/2010/main" val="21156627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OPREFERENCE" val="False"/>
</p:tagLst>
</file>

<file path=ppt/tags/tag10.xml><?xml version="1.0" encoding="utf-8"?>
<p:tagLst xmlns:a="http://schemas.openxmlformats.org/drawingml/2006/main" xmlns:r="http://schemas.openxmlformats.org/officeDocument/2006/relationships" xmlns:p="http://schemas.openxmlformats.org/presentationml/2006/main">
  <p:tag name="NOPREFERENCE" val="False"/>
</p:tagLst>
</file>

<file path=ppt/tags/tag11.xml><?xml version="1.0" encoding="utf-8"?>
<p:tagLst xmlns:a="http://schemas.openxmlformats.org/drawingml/2006/main" xmlns:r="http://schemas.openxmlformats.org/officeDocument/2006/relationships" xmlns:p="http://schemas.openxmlformats.org/presentationml/2006/main">
  <p:tag name="NOPREFERENCE" val="False"/>
</p:tagLst>
</file>

<file path=ppt/tags/tag12.xml><?xml version="1.0" encoding="utf-8"?>
<p:tagLst xmlns:a="http://schemas.openxmlformats.org/drawingml/2006/main" xmlns:r="http://schemas.openxmlformats.org/officeDocument/2006/relationships" xmlns:p="http://schemas.openxmlformats.org/presentationml/2006/main">
  <p:tag name="NOPREFERENCE" val="False"/>
</p:tagLst>
</file>

<file path=ppt/tags/tag13.xml><?xml version="1.0" encoding="utf-8"?>
<p:tagLst xmlns:a="http://schemas.openxmlformats.org/drawingml/2006/main" xmlns:r="http://schemas.openxmlformats.org/officeDocument/2006/relationships" xmlns:p="http://schemas.openxmlformats.org/presentationml/2006/main">
  <p:tag name="NOPREFERENCE" val="False"/>
</p:tagLst>
</file>

<file path=ppt/tags/tag14.xml><?xml version="1.0" encoding="utf-8"?>
<p:tagLst xmlns:a="http://schemas.openxmlformats.org/drawingml/2006/main" xmlns:r="http://schemas.openxmlformats.org/officeDocument/2006/relationships" xmlns:p="http://schemas.openxmlformats.org/presentationml/2006/main">
  <p:tag name="NOPREFERENCE" val="False"/>
</p:tagLst>
</file>

<file path=ppt/tags/tag15.xml><?xml version="1.0" encoding="utf-8"?>
<p:tagLst xmlns:a="http://schemas.openxmlformats.org/drawingml/2006/main" xmlns:r="http://schemas.openxmlformats.org/officeDocument/2006/relationships" xmlns:p="http://schemas.openxmlformats.org/presentationml/2006/main">
  <p:tag name="NOPREFERENCE" val="False"/>
</p:tagLst>
</file>

<file path=ppt/tags/tag16.xml><?xml version="1.0" encoding="utf-8"?>
<p:tagLst xmlns:a="http://schemas.openxmlformats.org/drawingml/2006/main" xmlns:r="http://schemas.openxmlformats.org/officeDocument/2006/relationships" xmlns:p="http://schemas.openxmlformats.org/presentationml/2006/main">
  <p:tag name="NOPREFERENCE" val="False"/>
</p:tagLst>
</file>

<file path=ppt/tags/tag17.xml><?xml version="1.0" encoding="utf-8"?>
<p:tagLst xmlns:a="http://schemas.openxmlformats.org/drawingml/2006/main" xmlns:r="http://schemas.openxmlformats.org/officeDocument/2006/relationships" xmlns:p="http://schemas.openxmlformats.org/presentationml/2006/main">
  <p:tag name="NOPREFERENCE" val="False"/>
</p:tagLst>
</file>

<file path=ppt/tags/tag2.xml><?xml version="1.0" encoding="utf-8"?>
<p:tagLst xmlns:a="http://schemas.openxmlformats.org/drawingml/2006/main" xmlns:r="http://schemas.openxmlformats.org/officeDocument/2006/relationships" xmlns:p="http://schemas.openxmlformats.org/presentationml/2006/main">
  <p:tag name="NOPREFERENCE" val="False"/>
</p:tagLst>
</file>

<file path=ppt/tags/tag3.xml><?xml version="1.0" encoding="utf-8"?>
<p:tagLst xmlns:a="http://schemas.openxmlformats.org/drawingml/2006/main" xmlns:r="http://schemas.openxmlformats.org/officeDocument/2006/relationships" xmlns:p="http://schemas.openxmlformats.org/presentationml/2006/main">
  <p:tag name="NOPREFERENCE" val="False"/>
</p:tagLst>
</file>

<file path=ppt/tags/tag4.xml><?xml version="1.0" encoding="utf-8"?>
<p:tagLst xmlns:a="http://schemas.openxmlformats.org/drawingml/2006/main" xmlns:r="http://schemas.openxmlformats.org/officeDocument/2006/relationships" xmlns:p="http://schemas.openxmlformats.org/presentationml/2006/main">
  <p:tag name="NOPREFERENCE" val="False"/>
</p:tagLst>
</file>

<file path=ppt/tags/tag5.xml><?xml version="1.0" encoding="utf-8"?>
<p:tagLst xmlns:a="http://schemas.openxmlformats.org/drawingml/2006/main" xmlns:r="http://schemas.openxmlformats.org/officeDocument/2006/relationships" xmlns:p="http://schemas.openxmlformats.org/presentationml/2006/main">
  <p:tag name="NOPREFERENCE" val="False"/>
</p:tagLst>
</file>

<file path=ppt/tags/tag6.xml><?xml version="1.0" encoding="utf-8"?>
<p:tagLst xmlns:a="http://schemas.openxmlformats.org/drawingml/2006/main" xmlns:r="http://schemas.openxmlformats.org/officeDocument/2006/relationships" xmlns:p="http://schemas.openxmlformats.org/presentationml/2006/main">
  <p:tag name="NOPREFERENCE" val="False"/>
</p:tagLst>
</file>

<file path=ppt/tags/tag7.xml><?xml version="1.0" encoding="utf-8"?>
<p:tagLst xmlns:a="http://schemas.openxmlformats.org/drawingml/2006/main" xmlns:r="http://schemas.openxmlformats.org/officeDocument/2006/relationships" xmlns:p="http://schemas.openxmlformats.org/presentationml/2006/main">
  <p:tag name="NOPREFERENCE" val="False"/>
</p:tagLst>
</file>

<file path=ppt/tags/tag8.xml><?xml version="1.0" encoding="utf-8"?>
<p:tagLst xmlns:a="http://schemas.openxmlformats.org/drawingml/2006/main" xmlns:r="http://schemas.openxmlformats.org/officeDocument/2006/relationships" xmlns:p="http://schemas.openxmlformats.org/presentationml/2006/main">
  <p:tag name="NOPREFERENCE" val="False"/>
</p:tagLst>
</file>

<file path=ppt/tags/tag9.xml><?xml version="1.0" encoding="utf-8"?>
<p:tagLst xmlns:a="http://schemas.openxmlformats.org/drawingml/2006/main" xmlns:r="http://schemas.openxmlformats.org/officeDocument/2006/relationships" xmlns:p="http://schemas.openxmlformats.org/presentationml/2006/main">
  <p:tag name="NOPREFERENCE" val="Fals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12661</TotalTime>
  <Words>2913</Words>
  <Application>Microsoft Office PowerPoint</Application>
  <PresentationFormat>On-screen Show (4:3)</PresentationFormat>
  <Paragraphs>472</Paragraphs>
  <Slides>60</Slides>
  <Notes>39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60</vt:i4>
      </vt:variant>
    </vt:vector>
  </HeadingPairs>
  <TitlesOfParts>
    <vt:vector size="71" baseType="lpstr">
      <vt:lpstr>ＭＳ Ｐゴシック</vt:lpstr>
      <vt:lpstr>Aptos</vt:lpstr>
      <vt:lpstr>Aptos Display</vt:lpstr>
      <vt:lpstr>Arial</vt:lpstr>
      <vt:lpstr>Calibri</vt:lpstr>
      <vt:lpstr>Cambria Math</vt:lpstr>
      <vt:lpstr>Garamond</vt:lpstr>
      <vt:lpstr>Times</vt:lpstr>
      <vt:lpstr>Verdana</vt:lpstr>
      <vt:lpstr>Wingdings</vt:lpstr>
      <vt:lpstr>Office Theme</vt:lpstr>
      <vt:lpstr>The Structure and Design of Randomized Control Trials (RCTs) </vt:lpstr>
      <vt:lpstr>Outline for the Session</vt:lpstr>
      <vt:lpstr>PowerPoint Presentation</vt:lpstr>
      <vt:lpstr>The Problem of Causal Inference</vt:lpstr>
      <vt:lpstr>The Problem of Causal Inference</vt:lpstr>
      <vt:lpstr>PowerPoint Presentation</vt:lpstr>
      <vt:lpstr>The Problem of Causal Inference</vt:lpstr>
      <vt:lpstr>PowerPoint Presentation</vt:lpstr>
      <vt:lpstr>Randomization Solves the Selection Bias</vt:lpstr>
      <vt:lpstr>Caveats </vt:lpstr>
      <vt:lpstr>PowerPoint Presentation</vt:lpstr>
      <vt:lpstr>Preparing to Run a Field Experiment</vt:lpstr>
      <vt:lpstr>1. Use Theory to Guide Your Design</vt:lpstr>
      <vt:lpstr>An Example</vt:lpstr>
      <vt:lpstr>Discrimination NFE</vt:lpstr>
      <vt:lpstr>Complementary Evidence</vt:lpstr>
      <vt:lpstr>Replication Treatment</vt:lpstr>
      <vt:lpstr>“Few Quote” Treatment</vt:lpstr>
      <vt:lpstr>2. Understand the Local Context</vt:lpstr>
      <vt:lpstr>Potential Hurdles: Political</vt:lpstr>
      <vt:lpstr>Potential Hurdles: Ethical</vt:lpstr>
      <vt:lpstr>3. Obtain Sufficient Sample Size</vt:lpstr>
      <vt:lpstr>Basic Principles of Power Calculations</vt:lpstr>
      <vt:lpstr>Error Types and Power</vt:lpstr>
      <vt:lpstr>Power Calculations</vt:lpstr>
      <vt:lpstr>Hypothesis Testing</vt:lpstr>
      <vt:lpstr>Hypothesis Testing</vt:lpstr>
      <vt:lpstr>Components of power calculations</vt:lpstr>
      <vt:lpstr>If sample size is fixed, can calculate the MDE</vt:lpstr>
      <vt:lpstr>Sample Size “Rules of Thumb”</vt:lpstr>
      <vt:lpstr>Sample Size “Rules of Thumb”</vt:lpstr>
      <vt:lpstr>Sample Size “Rules of Thumb”</vt:lpstr>
      <vt:lpstr>Sample Size “Rules of Thumb”</vt:lpstr>
      <vt:lpstr>Sample Size “Rules of Thumb”</vt:lpstr>
      <vt:lpstr>Things that Effect the Power </vt:lpstr>
      <vt:lpstr>Power Calculations in Practice</vt:lpstr>
      <vt:lpstr>For next class</vt:lpstr>
      <vt:lpstr>PowerPoint Presentation</vt:lpstr>
      <vt:lpstr>Unit of Randomization</vt:lpstr>
      <vt:lpstr>How to Choose the Level</vt:lpstr>
      <vt:lpstr>How to Choose the Level</vt:lpstr>
      <vt:lpstr>Possible Designs</vt:lpstr>
      <vt:lpstr>Simple Lottery</vt:lpstr>
      <vt:lpstr>Randomization in “The Bubble”</vt:lpstr>
      <vt:lpstr>PowerPoint Presentation</vt:lpstr>
      <vt:lpstr>Randomized Phase-In</vt:lpstr>
      <vt:lpstr>PowerPoint Presentation</vt:lpstr>
      <vt:lpstr>Rotation Design</vt:lpstr>
      <vt:lpstr>PowerPoint Presentation</vt:lpstr>
      <vt:lpstr>“Want to Survey Me? Then Treat Me”</vt:lpstr>
      <vt:lpstr>Encouragement Design</vt:lpstr>
      <vt:lpstr>PowerPoint Presentation</vt:lpstr>
      <vt:lpstr>PowerPoint Presentation</vt:lpstr>
      <vt:lpstr>What Is “Encouragement”?</vt:lpstr>
      <vt:lpstr>Stratification or Blocking</vt:lpstr>
      <vt:lpstr>When to Stratify</vt:lpstr>
      <vt:lpstr>Varying Levels of Treatment</vt:lpstr>
      <vt:lpstr>Relative Size of Treatments</vt:lpstr>
      <vt:lpstr>Data Collection – The Baseline Survey</vt:lpstr>
      <vt:lpstr>A Practical Example</vt:lpstr>
    </vt:vector>
  </TitlesOfParts>
  <Company>Creative 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Arends-Kuenning, Mary Paula</dc:creator>
  <cp:lastModifiedBy>Kathy Baylis</cp:lastModifiedBy>
  <cp:revision>159</cp:revision>
  <cp:lastPrinted>2006-10-05T21:29:32Z</cp:lastPrinted>
  <dcterms:created xsi:type="dcterms:W3CDTF">2015-09-01T03:31:01Z</dcterms:created>
  <dcterms:modified xsi:type="dcterms:W3CDTF">2024-10-15T19:20:33Z</dcterms:modified>
</cp:coreProperties>
</file>